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0" r:id="rId3"/>
    <p:sldId id="271" r:id="rId4"/>
    <p:sldId id="272" r:id="rId5"/>
    <p:sldId id="260" r:id="rId6"/>
    <p:sldId id="275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3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157">
          <p15:clr>
            <a:srgbClr val="A4A3A4"/>
          </p15:clr>
        </p15:guide>
        <p15:guide id="4" pos="5596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guson, Meagan" initials="FM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F99C55AA-B7CB-42B0-86F8-08522FDF87E8}">
        <p14:browseMode xmlns:p14="http://schemas.microsoft.com/office/powerpoint/2010/main" showStatus="0"/>
      </p:ex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352"/>
    <a:srgbClr val="FFC000"/>
    <a:srgbClr val="058594"/>
    <a:srgbClr val="EA002A"/>
    <a:srgbClr val="C9EAEC"/>
    <a:srgbClr val="92B9C6"/>
    <a:srgbClr val="E6E6E6"/>
    <a:srgbClr val="D1D3D3"/>
    <a:srgbClr val="F3F2F1"/>
    <a:srgbClr val="054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67089" autoAdjust="0"/>
  </p:normalViewPr>
  <p:slideViewPr>
    <p:cSldViewPr snapToGrid="0" snapToObjects="1">
      <p:cViewPr varScale="1">
        <p:scale>
          <a:sx n="86" d="100"/>
          <a:sy n="86" d="100"/>
        </p:scale>
        <p:origin x="2376" y="48"/>
      </p:cViewPr>
      <p:guideLst>
        <p:guide orient="horz" pos="1273"/>
        <p:guide orient="horz" pos="2160"/>
        <p:guide pos="157"/>
        <p:guide pos="55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34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1162-23AC-5049-869C-6E151C9871AF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3939-1065-C44F-ADB8-F5F4B365A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4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75838-8427-0349-83C5-25CA3E0CC4C9}" type="datetime1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7BDE7-08C6-0643-9071-D30007A2A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2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Heard You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미팅 가이드의 목적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이 가이드를 사용하여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“We Heard You”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세션을 진행할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이 가이드는 관리자 및 지점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팀 직원 대상으로 사용할 수 있습니다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가능한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내용을 작성한 후 이 세션을 시작하시기 바랍니다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latinLnBrk="1"/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가이드에 참고사항이 제공됩니다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latinLnBrk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해야 할 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“We Heard You”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세션을 진행하기 전에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&lt;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팀명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&gt;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을 작성 하십시오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0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해야 할 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팀원들과 함께 몰입도 조사 목표를 리뷰합니다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latinLnBrk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참고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</a:p>
          <a:p>
            <a:pPr marL="171450" lvl="0" indent="-171450" algn="l" defTabSz="457200" rtl="0" eaLnBrk="1" latinLnBrk="0" hangingPunct="1">
              <a:buFontTx/>
              <a:buChar char="-"/>
            </a:pPr>
            <a:r>
              <a:rPr lang="ko-KR" altLang="en-US" sz="1200" kern="1200" baseline="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몰입도 조사의 목적에 대해 설명하시고</a:t>
            </a:r>
            <a:r>
              <a:rPr lang="en-US" sz="1200" kern="1200" baseline="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baseline="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우리 조직은 몰입도 결과를 활용하여 직원 효율성을 개선하기 위해 노력하고 있음을 토론합니다</a:t>
            </a:r>
            <a:r>
              <a:rPr lang="en-US" sz="1200" kern="1200" baseline="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  <a:endParaRPr lang="en-US" sz="1200" kern="1200" baseline="0" dirty="0">
              <a:solidFill>
                <a:schemeClr val="tx1"/>
              </a:solidFill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해야 할 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몰입도 조사 과정 검토</a:t>
            </a:r>
            <a:endParaRPr lang="en-US" altLang="ko-KR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latinLnBrk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참고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</a:p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단계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설문조사 실시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자발적이며 기밀로 유지되는 설문조사에 참여 해달라고 요청합니다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단계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결과 분석 및 해석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–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결과를 취합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분석하여 직원들의 몰입도가 어느 정도인지 판단합니다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 </a:t>
            </a:r>
          </a:p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단계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결과 공유 및 개선 사항 우선순위 선정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조사 결과를 공유하고 기회 요인에 대한 우선순위를 지정합니다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단계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액션 플랜 수립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기회 요인을 개선하는데 중점을 두고 액션 플랜을 수립합니다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</a:p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단계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액션 플랜 실행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액션 플랜이 실행됩니다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각자가 작성한 액션 플랜을 실행에 옮기는 것은 관리자의 책임입니다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</a:p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단계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후속 조치 및 진행 상황 전달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-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관리자는 일 년간 실행된 진행 상황에 대해 후속조치를 하고 진행 상황을 전달할 책임이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필요한 경우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액션 플랜을 수정하고 내용을 추가하는 것 역시 관리자의 책임입니다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endParaRPr lang="en-US" sz="1200" kern="1200" dirty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해야 할 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효율성 프레임워크를 검토합니다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latinLnBrk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참고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</a:t>
            </a:r>
          </a:p>
          <a:p>
            <a:pPr latinLnBrk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Group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과 파트너 관계를 체결하여 오늘날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Hay Group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의 직원 효율성 프레임워크를 활용하고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효율성을 높이는 데에는 두 가지 중요한 요소가 필요합니다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 </a:t>
            </a:r>
          </a:p>
          <a:p>
            <a:endParaRPr lang="en-US" baseline="0" dirty="0" smtClean="0"/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몰입도란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소속된 회사에 헌신하고자 하는 의지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친구와 가족에게 회사를 기꺼이 추천하는 태도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소속된 회사에 대한 자부심</a:t>
            </a:r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소속된 회사에 오래 근무하고자 하는 의지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 </a:t>
            </a:r>
            <a:endParaRPr lang="en-US" dirty="0" smtClean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pPr marL="0" indent="0">
              <a:buFont typeface="Arial" pitchFamily="34" charset="0"/>
              <a:buNone/>
            </a:pPr>
            <a:endParaRPr lang="en-US" b="1" u="sng" dirty="0" smtClean="0"/>
          </a:p>
          <a:p>
            <a:pPr latinLnBrk="1"/>
            <a:r>
              <a:rPr lang="ko-KR" altLang="en-US" sz="1200" b="0" u="sng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이것은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 '</a:t>
            </a:r>
            <a:r>
              <a:rPr lang="ko-KR" altLang="en-US" sz="1200" b="0" u="sng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하고자 하는 마음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’</a:t>
            </a:r>
            <a:r>
              <a:rPr lang="ko-KR" altLang="en-US" sz="1200" b="0" u="sng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입니다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effectLst/>
              <a:latin typeface="SD_Gothic B" panose="02030504000101010101" pitchFamily="18" charset="-127"/>
              <a:ea typeface="SD_Gothic B" panose="02030504000101010101" pitchFamily="18" charset="-127"/>
              <a:cs typeface="+mn-cs"/>
            </a:endParaRPr>
          </a:p>
          <a:p>
            <a:endParaRPr lang="en-US" dirty="0" smtClean="0"/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직원의 자발적인 노력 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자신의 업무외에 더 많은 일을 하거나 소속된 회사의 성공을 위해 많은 노력을 기꺼이 하려는 의지이기도 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그러나 몰입하는 것만으로는 충분하지 않습니다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연구 결과에 따르면 직원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명 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명은 성공을 위해 헌신하고 있다고 말했으나 자신의 능력을 최대한 발휘하고 생각하는 사람은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2/3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미만이었습니다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아까운 잠재력이 낭비되고 있다고 볼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</a:p>
          <a:p>
            <a:endParaRPr lang="en-US" dirty="0" smtClean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여기서 빠진 부분이 바로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실행환경조성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"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endParaRPr lang="en-US" dirty="0" smtClean="0"/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실행환경조성은 다음과 같이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Arial" panose="020B0604020202020204" pitchFamily="34" charset="0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가지 요소의 측면에서 볼 수 있습니다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endParaRPr lang="en-US" dirty="0" smtClean="0"/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적재적소 배치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능력을 최대한 발휘할 수 있는 환경</a:t>
            </a:r>
            <a:endParaRPr lang="en-US" dirty="0" smtClean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endParaRPr lang="en-US" dirty="0" smtClean="0"/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적재적소 배치란 직원의 업무 수행 능력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보유한 기술이나 스킬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성격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교육 수준 등의 요소를 고려하여 가장 적합한 업무를 부여하는 것을 말합니다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endParaRPr lang="en-US" dirty="0" smtClean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능력을 최대한 발휘할 수 있는 적절한 업무 환경을 구축하는 것은 업무를 수행하는 데 방해가 되는 요소를 없애고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개인 생산성을 높이기 위해 매우 중요합니다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필요한 정보나 기술 등을 손쉽게 얻을 수 있고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업무에 대해 명확히 인지하고 있을 뿐 아니라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많은 피드백을 통해 성장할 수 있는 환경이 조성되었을 때 직원들은 더 많은 성과를 냅니다</a:t>
            </a:r>
            <a:r>
              <a:rPr lang="pt-PT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endParaRPr lang="en-US" dirty="0" smtClean="0"/>
          </a:p>
          <a:p>
            <a:pPr latinLnBrk="1"/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이것은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 '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할 수 있다는 마음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’</a:t>
            </a:r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입니다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. </a:t>
            </a:r>
          </a:p>
          <a:p>
            <a:endParaRPr lang="en-US" dirty="0" smtClean="0"/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몰입과 실행환경조성을 자전거에 비유해 본다면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몰입은 자전거의 본체 또는 프레임이며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실행환경조성은 바퀴입니다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두 가지 모두 매우 중요합니다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특히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바퀴가 없으면 자전거는 어디로도 갈 수가 없습니다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eaLnBrk="1" hangingPunct="1"/>
            <a:endParaRPr lang="en-US" sz="1200" dirty="0" smtClean="0"/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몰입도과 실행환경조성도 두 가지를 모두 제공한다면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몰입도에만 집중하는 것보다 비즈니스에 더 큰 성과를 가져다 줄 것입니다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몰입도와 직원 효율성을 높여 비즈니스 재무 성과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고객 만족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성과 및 직원 보유를 향상할 수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</a:p>
          <a:p>
            <a:endParaRPr lang="en-US" dirty="0" smtClean="0"/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몰입에는 다음과 같은 영역이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분명하고 확실한 방향성 제시</a:t>
            </a:r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리더에 대한 신뢰</a:t>
            </a:r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품질 및 고객 중심</a:t>
            </a:r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존중 및 인정</a:t>
            </a:r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개발 기회</a:t>
            </a:r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다양성 및 포용력</a:t>
            </a:r>
            <a:endParaRPr lang="en-US" sz="1200" kern="1200" dirty="0" smtClean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endParaRPr lang="en-US" dirty="0" smtClean="0"/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실행환경조성도에는 다음과 같은 영역이 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marL="228600" lvl="0" indent="-228600" algn="l" defTabSz="457200" rtl="0" eaLnBrk="1" latinLnBrk="0" hangingPunct="1">
              <a:buFont typeface="Arial" pitchFamily="34" charset="0"/>
              <a:buChar char="•"/>
            </a:pPr>
            <a:r>
              <a:rPr lang="ko-KR" altLang="en-US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성과관리</a:t>
            </a:r>
            <a:endParaRPr lang="en-US" sz="1200" kern="1200" dirty="0" smtClean="0">
              <a:solidFill>
                <a:schemeClr val="tx1"/>
              </a:solidFill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lvl="0" indent="-228600" algn="l" defTabSz="457200" rtl="0" eaLnBrk="1" latinLnBrk="0" hangingPunct="1">
              <a:buFont typeface="Arial" pitchFamily="34" charset="0"/>
              <a:buChar char="•"/>
            </a:pPr>
            <a:r>
              <a:rPr lang="ko-KR" altLang="en-US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권한 및 권한 위임</a:t>
            </a:r>
            <a:endParaRPr lang="en-US" sz="1200" kern="1200" dirty="0" smtClean="0">
              <a:solidFill>
                <a:schemeClr val="tx1"/>
              </a:solidFill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lvl="0" indent="-228600" algn="l" defTabSz="457200" rtl="0" eaLnBrk="1" latinLnBrk="0" hangingPunct="1">
              <a:buFont typeface="Arial" pitchFamily="34" charset="0"/>
              <a:buChar char="•"/>
            </a:pPr>
            <a:r>
              <a:rPr lang="ko-KR" altLang="en-US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자원</a:t>
            </a:r>
            <a:endParaRPr lang="en-US" sz="1200" kern="1200" dirty="0" smtClean="0">
              <a:solidFill>
                <a:schemeClr val="tx1"/>
              </a:solidFill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lvl="0" indent="-228600" algn="l" defTabSz="457200" rtl="0" eaLnBrk="1" latinLnBrk="0" hangingPunct="1">
              <a:buFont typeface="Arial" pitchFamily="34" charset="0"/>
              <a:buChar char="•"/>
            </a:pPr>
            <a:r>
              <a:rPr lang="ko-KR" altLang="en-US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교육 훈련</a:t>
            </a:r>
            <a:endParaRPr lang="en-US" sz="1200" kern="1200" dirty="0" smtClean="0">
              <a:solidFill>
                <a:schemeClr val="tx1"/>
              </a:solidFill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lvl="0" indent="-228600" algn="l" defTabSz="457200" rtl="0" eaLnBrk="1" latinLnBrk="0" hangingPunct="1">
              <a:buFont typeface="Arial" pitchFamily="34" charset="0"/>
              <a:buChar char="•"/>
            </a:pPr>
            <a:r>
              <a:rPr lang="ko-KR" altLang="en-US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협업</a:t>
            </a:r>
            <a:r>
              <a:rPr lang="pt-PT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업무 협조</a:t>
            </a:r>
            <a:r>
              <a:rPr lang="pt-PT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lvl="0" indent="-228600" algn="l" defTabSz="457200" rtl="0" eaLnBrk="1" latinLnBrk="0" hangingPunct="1">
              <a:buFont typeface="Arial" pitchFamily="34" charset="0"/>
              <a:buChar char="•"/>
            </a:pPr>
            <a:r>
              <a:rPr lang="ko-KR" altLang="en-US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업무</a:t>
            </a:r>
            <a:r>
              <a:rPr lang="en-US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구조 및 과정</a:t>
            </a:r>
            <a:endParaRPr lang="en-US" sz="1200" kern="1200" dirty="0" smtClean="0">
              <a:solidFill>
                <a:schemeClr val="tx1"/>
              </a:solidFill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해야 할 일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설문조사 결과를 이해하는 방법에 관해 설명합니다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endParaRPr lang="en-US" baseline="0" dirty="0" smtClean="0"/>
          </a:p>
          <a:p>
            <a:r>
              <a:rPr lang="en-US" sz="1200" b="0" baseline="0" dirty="0" err="1" smtClean="0">
                <a:latin typeface="SD_Gothic B" panose="02030504000101010101" pitchFamily="18" charset="-127"/>
                <a:ea typeface="SD_Gothic B" panose="02030504000101010101" pitchFamily="18" charset="-127"/>
              </a:rPr>
              <a:t>참고</a:t>
            </a:r>
            <a:r>
              <a:rPr lang="en-US" sz="1200" b="0" baseline="0" dirty="0" smtClean="0">
                <a:latin typeface="SD_Gothic B" panose="02030504000101010101" pitchFamily="18" charset="-127"/>
                <a:ea typeface="SD_Gothic B" panose="02030504000101010101" pitchFamily="18" charset="-127"/>
              </a:rPr>
              <a:t>: </a:t>
            </a:r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설문조사 질문에는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매우 좋음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매우 동의함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’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에서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매우 나쁨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매우 동의하지 않음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’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까지의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점 척도가 사용되었습니다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endParaRPr lang="en-US" sz="1200" baseline="0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긍정적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’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퍼센트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초록색 음영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매우 동의함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매우 좋음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또는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로 대답한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%]’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의 비율을 나타냅니다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marL="171450" lvl="0" indent="-171450" algn="l" defTabSz="457200" rtl="0" eaLnBrk="1" latinLnBrk="0" hangingPunct="1">
              <a:buFont typeface="Wingdings" panose="05000000000000000000" pitchFamily="2" charset="2"/>
              <a:buChar char="q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중립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’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퍼센트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노랑색 음영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평균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중립 또는 동의하지 않음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[3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으로  대답한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%]’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의 비율을 나타냅니다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marL="171450" lvl="0" indent="-171450" algn="l" defTabSz="457200" rtl="0" eaLnBrk="1" latinLnBrk="0" hangingPunct="1">
              <a:buFont typeface="Wingdings" panose="05000000000000000000" pitchFamily="2" charset="2"/>
              <a:buChar char="q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부정적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’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퍼센트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빨강색 음영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나쁨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동의하지 않음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매우 나쁨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/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매우 동의하지 않음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또는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로 대답한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%]’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의 비율을 나타냅니다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  <a:endParaRPr lang="en-US" sz="1200" baseline="0" dirty="0" smtClean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1200" baseline="0" dirty="0" smtClean="0"/>
          </a:p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주요강점과 기회 요인은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긍정적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’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 ‘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부정적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’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비율을 기준으로 결정 되었습니다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2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해야 할 일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SD_Gothic B" panose="02030504000101010101" pitchFamily="18" charset="-127"/>
                <a:ea typeface="SD_Gothic B" panose="02030504000101010101" pitchFamily="18" charset="-127"/>
                <a:cs typeface="+mn-cs"/>
              </a:rPr>
              <a:t>: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관리자의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“We Heard You”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세션의 경우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액션 플랜의 초안을 작성하기전에 몰입도결과에 대해 검토하고 토론할 시간을 갖습니다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피드백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질문 및 고려사항에 대해 질문합니다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모든 참여자에게 관리자 액션 플랜 워크시트 사본을 나눠줍니다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</a:t>
            </a:r>
          </a:p>
          <a:p>
            <a:pPr marL="171450" indent="-171450">
              <a:buFontTx/>
              <a:buChar char="-"/>
            </a:pPr>
            <a:endParaRPr lang="en-US" b="1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3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알림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: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몰입도 조사 결과에 대해 토론하고 액션 플랜을 수립할 때 액션 플랜 리소스 라이브러리를 활용합니다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.(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직원 몰입도 웹사이트에서 확인 가능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SD_Gothic L" panose="02030504000101010101" pitchFamily="18" charset="-127"/>
                <a:ea typeface="SD_Gothic L" panose="02030504000101010101" pitchFamily="18" charset="-127"/>
                <a:cs typeface="+mn-cs"/>
              </a:rPr>
              <a:t>). </a:t>
            </a:r>
            <a:endParaRPr lang="en-US" sz="1200" kern="1200" dirty="0">
              <a:solidFill>
                <a:schemeClr val="tx1"/>
              </a:solidFill>
              <a:effectLst/>
              <a:latin typeface="SD_Gothic L" panose="02030504000101010101" pitchFamily="18" charset="-127"/>
              <a:ea typeface="SD_Gothic L" panose="0203050400010101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9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7BDE7-08C6-0643-9071-D30007A2AF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238" y="1797861"/>
            <a:ext cx="6500812" cy="1470025"/>
          </a:xfrm>
        </p:spPr>
        <p:txBody>
          <a:bodyPr/>
          <a:lstStyle>
            <a:lvl1pPr algn="l">
              <a:defRPr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8" y="3258409"/>
            <a:ext cx="6500812" cy="17526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300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034428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553592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537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1353638"/>
            <a:ext cx="8229600" cy="42502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5721292"/>
            <a:ext cx="9144000" cy="1136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91368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2350330"/>
            <a:ext cx="7772400" cy="1362075"/>
          </a:xfrm>
        </p:spPr>
        <p:txBody>
          <a:bodyPr anchor="t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49238" y="3758363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9673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61" y="42999"/>
            <a:ext cx="8229600" cy="94183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9238" y="1071646"/>
            <a:ext cx="863441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16" y="151526"/>
            <a:ext cx="1188720" cy="338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025321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46459"/>
            <a:ext cx="9144000" cy="111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 userDrawn="1"/>
        </p:nvSpPr>
        <p:spPr>
          <a:xfrm>
            <a:off x="166115" y="1773988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 cap="all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49238" y="3136063"/>
            <a:ext cx="6070282" cy="0"/>
          </a:xfrm>
          <a:prstGeom prst="line">
            <a:avLst/>
          </a:prstGeom>
          <a:ln>
            <a:solidFill>
              <a:srgbClr val="EA00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4"/>
          <p:cNvSpPr>
            <a:spLocks noGrp="1"/>
          </p:cNvSpPr>
          <p:nvPr>
            <p:ph type="title" idx="4294967295"/>
          </p:nvPr>
        </p:nvSpPr>
        <p:spPr>
          <a:xfrm>
            <a:off x="249238" y="1930008"/>
            <a:ext cx="7772400" cy="1362075"/>
          </a:xfrm>
        </p:spPr>
        <p:txBody>
          <a:bodyPr/>
          <a:lstStyle/>
          <a:p>
            <a:r>
              <a:rPr lang="en-US" smtClean="0"/>
              <a:t>DIVIDER SLIDE</a:t>
            </a:r>
            <a:br>
              <a:rPr lang="en-US" smtClean="0"/>
            </a:br>
            <a:r>
              <a:rPr lang="en-US" smtClean="0"/>
              <a:t>TITLE PAGE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55503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20273"/>
            <a:ext cx="5111750" cy="51784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7637" y="720274"/>
            <a:ext cx="3008313" cy="92814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67637" y="2058153"/>
            <a:ext cx="3008313" cy="361270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67637" y="1950423"/>
            <a:ext cx="3026712" cy="0"/>
          </a:xfrm>
          <a:prstGeom prst="line">
            <a:avLst/>
          </a:prstGeom>
          <a:ln>
            <a:solidFill>
              <a:srgbClr val="EA00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60762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50432" y="1380067"/>
            <a:ext cx="6443135" cy="3949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2209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1848"/>
            <a:ext cx="9144000" cy="12161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161" y="210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161" y="1581254"/>
            <a:ext cx="8229600" cy="406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53695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1" r:id="rId5"/>
    <p:sldLayoutId id="2147483654" r:id="rId6"/>
    <p:sldLayoutId id="2147483662" r:id="rId7"/>
    <p:sldLayoutId id="2147483656" r:id="rId8"/>
    <p:sldLayoutId id="2147483663" r:id="rId9"/>
    <p:sldLayoutId id="2147483664" r:id="rId10"/>
  </p:sldLayoutIdLst>
  <p:transition/>
  <p:hf hd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11.png"/><Relationship Id="rId5" Type="http://schemas.openxmlformats.org/officeDocument/2006/relationships/tags" Target="../tags/tag20.xml"/><Relationship Id="rId10" Type="http://schemas.openxmlformats.org/officeDocument/2006/relationships/image" Target="../media/image10.png"/><Relationship Id="rId4" Type="http://schemas.openxmlformats.org/officeDocument/2006/relationships/tags" Target="../tags/tag19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/>
          <p:nvPr/>
        </p:nvSpPr>
        <p:spPr>
          <a:xfrm>
            <a:off x="195262" y="2619464"/>
            <a:ext cx="9373067" cy="14700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dirty="0" smtClean="0"/>
              <a:t>2019 </a:t>
            </a:r>
            <a:r>
              <a:rPr lang="en-US" sz="2400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직원</a:t>
            </a:r>
            <a:r>
              <a:rPr lang="en-US" sz="2400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sz="2400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몰입도</a:t>
            </a:r>
            <a:r>
              <a:rPr lang="en-US" sz="2400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sz="2400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조사</a:t>
            </a:r>
            <a:r>
              <a:rPr lang="en-US" sz="2400" dirty="0">
                <a:latin typeface="SD_Gothic L" panose="02030504000101010101" pitchFamily="18" charset="-127"/>
                <a:ea typeface="SD_Gothic L" panose="02030504000101010101" pitchFamily="18" charset="-127"/>
              </a:rPr>
              <a:t>(</a:t>
            </a:r>
            <a:r>
              <a:rPr lang="en-US" sz="2400" dirty="0">
                <a:latin typeface="Arial" panose="020B0604020202020204" pitchFamily="34" charset="0"/>
                <a:ea typeface="SD_Gothic L" panose="02030504000101010101" pitchFamily="18" charset="-127"/>
                <a:cs typeface="Arial" panose="020B0604020202020204" pitchFamily="34" charset="0"/>
              </a:rPr>
              <a:t>We Heard You </a:t>
            </a:r>
            <a:r>
              <a:rPr lang="ko-KR" altLang="en-US" sz="2400" dirty="0">
                <a:latin typeface="SD_Gothic L" panose="02030504000101010101" pitchFamily="18" charset="-127"/>
                <a:ea typeface="SD_Gothic L" panose="02030504000101010101" pitchFamily="18" charset="-127"/>
              </a:rPr>
              <a:t>미팅 가이드</a:t>
            </a:r>
            <a:r>
              <a:rPr lang="en-US" altLang="ko-KR" sz="2400" dirty="0">
                <a:latin typeface="SD_Gothic L" panose="02030504000101010101" pitchFamily="18" charset="-127"/>
                <a:ea typeface="SD_Gothic L" panose="02030504000101010101" pitchFamily="18" charset="-127"/>
              </a:rPr>
              <a:t>)</a:t>
            </a:r>
            <a:endParaRPr lang="en-US" sz="2400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249237" y="3213189"/>
            <a:ext cx="7596049" cy="1752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&lt;</a:t>
            </a:r>
            <a:r>
              <a:rPr lang="ko-KR" altLang="en-US" sz="1900" dirty="0">
                <a:latin typeface="SD_Gothic L" panose="02030504000101010101" pitchFamily="18" charset="-127"/>
                <a:ea typeface="SD_Gothic L" panose="02030504000101010101" pitchFamily="18" charset="-127"/>
              </a:rPr>
              <a:t>팀명</a:t>
            </a:r>
            <a:r>
              <a:rPr lang="en-US" sz="1900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&gt;</a:t>
            </a:r>
            <a:endParaRPr lang="en-US" sz="1900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grpSp>
        <p:nvGrpSpPr>
          <p:cNvPr id="7" name="team"/>
          <p:cNvGrpSpPr/>
          <p:nvPr/>
        </p:nvGrpSpPr>
        <p:grpSpPr>
          <a:xfrm>
            <a:off x="195263" y="4683214"/>
            <a:ext cx="4059790" cy="2367446"/>
            <a:chOff x="0" y="0"/>
            <a:chExt cx="6618430" cy="42418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078" y="0"/>
              <a:ext cx="1823667" cy="4241814"/>
            </a:xfrm>
            <a:prstGeom prst="rect">
              <a:avLst/>
            </a:prstGeom>
          </p:spPr>
        </p:pic>
        <p:pic>
          <p:nvPicPr>
            <p:cNvPr id="9" name="Weeble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872" y="581978"/>
              <a:ext cx="1882558" cy="3087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22127" y="630278"/>
              <a:ext cx="2333182" cy="311565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80434"/>
              <a:ext cx="1924885" cy="30782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8695" y="569266"/>
              <a:ext cx="2052988" cy="312713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99722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조사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영역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및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질문</a:t>
            </a:r>
            <a:endParaRPr lang="en-US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참고</a:t>
            </a: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: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항목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텍스트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뒤에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별표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표시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(*)가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붙은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질문은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온라인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설문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조사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대상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직원들에게만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질문하였습니다</a:t>
            </a:r>
            <a:r>
              <a:rPr lang="en-US" sz="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.</a:t>
            </a:r>
            <a:r>
              <a:rPr lang="en-US" sz="7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latin typeface="SD_Gothic L" panose="02030504000101010101" pitchFamily="18" charset="-127"/>
              <a:ea typeface="SD_Gothic L" panose="02030504000101010101" pitchFamily="18" charset="-127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120755"/>
              </p:ext>
            </p:extLst>
          </p:nvPr>
        </p:nvGraphicFramePr>
        <p:xfrm>
          <a:off x="800100" y="1297922"/>
          <a:ext cx="7543800" cy="520623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00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437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3017"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영역</a:t>
                      </a:r>
                      <a:endParaRPr lang="en-US" sz="13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설문 조사 질문</a:t>
                      </a:r>
                      <a:r>
                        <a:rPr lang="en-US" sz="1300" b="0" baseline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 </a:t>
                      </a:r>
                      <a:endParaRPr lang="en-US" sz="13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53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협업</a:t>
                      </a:r>
                      <a:r>
                        <a:rPr lang="en-US" altLang="ko-KR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(</a:t>
                      </a:r>
                      <a:r>
                        <a:rPr lang="ko-KR" alt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업무 협조</a:t>
                      </a:r>
                      <a:r>
                        <a:rPr lang="en-US" altLang="ko-KR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)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40.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직무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그룹은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연관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부서로부터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높은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수준의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지원을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받는다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 </a:t>
                      </a:r>
                    </a:p>
                    <a:p>
                      <a:r>
                        <a:rPr lang="en-US" sz="1000" dirty="0" smtClean="0"/>
                        <a:t>43.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직무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그룹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구성원들은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서로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협력하며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,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팀워크도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좋다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직원 실행환경조성도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28.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내 근무 조건은 내가 최대한 생산적으로 일하도록 해준다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endParaRPr lang="en-US" sz="1000" dirty="0" smtClean="0">
                        <a:latin typeface="SD_Gothic L" panose="02030504000101010101" pitchFamily="18" charset="-127"/>
                        <a:ea typeface="SD_Gothic L" panose="02030504000101010101" pitchFamily="18" charset="-127"/>
                      </a:endParaRPr>
                    </a:p>
                    <a:p>
                      <a:pPr lvl="0" algn="l"/>
                      <a:r>
                        <a:rPr lang="en-US" sz="1000" dirty="0" smtClean="0"/>
                        <a:t>33.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기량과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능력을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충분히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활용하도록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한다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34.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내가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도전적이고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흥미로운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일을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할 수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있도록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기회를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제공한다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42.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나의 업무를 잘 수행하는 데 큰 장애는 없다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endParaRPr lang="en-US" sz="1000" dirty="0" smtClean="0">
                        <a:latin typeface="SD_Gothic L" panose="02030504000101010101" pitchFamily="18" charset="-127"/>
                        <a:ea typeface="SD_Gothic L" panose="02030504000101010101" pitchFamily="18" charset="-127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미션</a:t>
                      </a:r>
                      <a:r>
                        <a:rPr lang="en-US" sz="1000" b="0" baseline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 및 </a:t>
                      </a:r>
                      <a:r>
                        <a:rPr lang="en-US" sz="1000" b="0" baseline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핵심가치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/>
                        <a:t>10.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ko-KR" alt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 </a:t>
                      </a:r>
                      <a:r>
                        <a:rPr lang="en-US" altLang="ko-KR" sz="1000" u="none" strike="noStrike" dirty="0" smtClean="0">
                          <a:latin typeface="+mn-lt"/>
                          <a:ea typeface="SD_Gothic L" panose="02030504000101010101" pitchFamily="18" charset="-127"/>
                        </a:rPr>
                        <a:t>Aramark</a:t>
                      </a:r>
                      <a:r>
                        <a:rPr lang="ko-KR" alt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의 미션을 들어본 적이 있다</a:t>
                      </a:r>
                      <a:r>
                        <a:rPr lang="en-US" altLang="ko-KR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11. </a:t>
                      </a:r>
                      <a:r>
                        <a:rPr lang="ko-KR" alt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 </a:t>
                      </a:r>
                      <a:r>
                        <a:rPr lang="en-US" altLang="ko-KR" sz="1000" u="none" strike="noStrike" dirty="0" smtClean="0">
                          <a:latin typeface="+mn-lt"/>
                          <a:ea typeface="SD_Gothic L" panose="02030504000101010101" pitchFamily="18" charset="-127"/>
                        </a:rPr>
                        <a:t>Aramark</a:t>
                      </a:r>
                      <a:r>
                        <a:rPr lang="ko-KR" alt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의 미션을 잘 이해하고 있다</a:t>
                      </a:r>
                      <a:r>
                        <a:rPr lang="en-US" altLang="ko-KR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12. </a:t>
                      </a:r>
                      <a:r>
                        <a:rPr lang="ko-KR" alt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 </a:t>
                      </a:r>
                      <a:r>
                        <a:rPr lang="en-US" altLang="ko-KR" sz="1000" u="none" strike="noStrike" dirty="0" smtClean="0">
                          <a:latin typeface="+mn-lt"/>
                          <a:ea typeface="SD_Gothic L" panose="02030504000101010101" pitchFamily="18" charset="-127"/>
                        </a:rPr>
                        <a:t>Aramark</a:t>
                      </a:r>
                      <a:r>
                        <a:rPr lang="ko-KR" alt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의 핵심가치를 들어본 적이 있다</a:t>
                      </a:r>
                      <a:r>
                        <a:rPr lang="en-US" altLang="ko-KR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1000" u="none" strike="noStrike" dirty="0" smtClean="0"/>
                        <a:t>13.</a:t>
                      </a:r>
                      <a:r>
                        <a:rPr lang="en-US" sz="1000" u="none" strike="noStrike" baseline="0" dirty="0" smtClean="0"/>
                        <a:t> </a:t>
                      </a:r>
                      <a:r>
                        <a:rPr lang="ko-KR" alt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 </a:t>
                      </a:r>
                      <a:r>
                        <a:rPr lang="en-US" altLang="ko-KR" sz="1000" u="none" strike="noStrike" dirty="0" smtClean="0">
                          <a:latin typeface="+mn-lt"/>
                          <a:ea typeface="SD_Gothic L" panose="02030504000101010101" pitchFamily="18" charset="-127"/>
                        </a:rPr>
                        <a:t>Aramark</a:t>
                      </a:r>
                      <a:r>
                        <a:rPr lang="ko-KR" alt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의 핵심가치를 잘 이해하고 있다</a:t>
                      </a:r>
                      <a:r>
                        <a:rPr lang="en-US" altLang="ko-KR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1089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성과</a:t>
                      </a:r>
                      <a:r>
                        <a:rPr 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 </a:t>
                      </a:r>
                      <a:r>
                        <a:rPr lang="en-US" sz="1000" b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관리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25.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내가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업무를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얼마나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잘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수행하는지에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관하여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정기적으로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명확한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피드백을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받는다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26.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나의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성과가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어떻게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평가되는지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그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방법을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이해하고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27.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내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업무에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대한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기대치를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이해하고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712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리소스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내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잘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수행하는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데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필요한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정보를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갖고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 </a:t>
                      </a:r>
                    </a:p>
                    <a:p>
                      <a:r>
                        <a:rPr lang="en-US" sz="1000" baseline="0" dirty="0" smtClean="0"/>
                        <a:t>24. </a:t>
                      </a:r>
                      <a:r>
                        <a:rPr lang="en-US" sz="1000" baseline="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baseline="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내 </a:t>
                      </a:r>
                      <a:r>
                        <a:rPr lang="en-US" sz="1000" baseline="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업무를</a:t>
                      </a:r>
                      <a:r>
                        <a:rPr lang="en-US" sz="1000" baseline="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baseline="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효율적으로</a:t>
                      </a:r>
                      <a:r>
                        <a:rPr lang="en-US" sz="1000" baseline="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baseline="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수행하는</a:t>
                      </a:r>
                      <a:r>
                        <a:rPr lang="en-US" sz="1000" baseline="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데 </a:t>
                      </a:r>
                      <a:r>
                        <a:rPr lang="en-US" sz="1000" baseline="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필요한</a:t>
                      </a:r>
                      <a:r>
                        <a:rPr lang="en-US" sz="1000" baseline="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baseline="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자원을</a:t>
                      </a:r>
                      <a:r>
                        <a:rPr lang="en-US" sz="1000" baseline="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baseline="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갖고</a:t>
                      </a:r>
                      <a:r>
                        <a:rPr lang="en-US" sz="1000" baseline="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baseline="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sz="1000" baseline="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655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설문조사 </a:t>
                      </a:r>
                      <a:r>
                        <a:rPr lang="en-US" altLang="ko-KR" sz="1000" b="1" dirty="0" smtClean="0">
                          <a:latin typeface="+mn-lt"/>
                          <a:ea typeface="SD_Gothic B" panose="02030504000101010101" pitchFamily="18" charset="-127"/>
                        </a:rPr>
                        <a:t>Follow Up</a:t>
                      </a:r>
                      <a:br>
                        <a:rPr lang="en-US" altLang="ko-KR" sz="1000" b="1" dirty="0" smtClean="0">
                          <a:latin typeface="+mn-lt"/>
                          <a:ea typeface="SD_Gothic B" panose="02030504000101010101" pitchFamily="18" charset="-127"/>
                        </a:rPr>
                      </a:br>
                      <a:r>
                        <a:rPr lang="en-US" altLang="ko-KR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(</a:t>
                      </a:r>
                      <a:r>
                        <a:rPr lang="ko-KR" alt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온라인만 해당</a:t>
                      </a:r>
                      <a:r>
                        <a:rPr lang="en-US" altLang="ko-KR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)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46.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이전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설문조사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결과와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관련한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피드백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미팅에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참석했다.*</a:t>
                      </a:r>
                    </a:p>
                    <a:p>
                      <a:r>
                        <a:rPr lang="en-US" sz="1000" dirty="0" smtClean="0"/>
                        <a:t>47.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이전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설문조사에서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제기된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사안에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대해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조치가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취해졌다.*</a:t>
                      </a:r>
                    </a:p>
                    <a:p>
                      <a:r>
                        <a:rPr lang="en-US" sz="1000" dirty="0" smtClean="0"/>
                        <a:t>48.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이전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설문조사의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결과로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발전이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있었다.*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1132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교육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31. </a:t>
                      </a:r>
                      <a:r>
                        <a:rPr lang="en-US" sz="1000" dirty="0" err="1" smtClean="0"/>
                        <a:t>Aramark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내가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잘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수행하는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데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필요한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교육을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제공한다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</a:p>
                    <a:p>
                      <a:r>
                        <a:rPr lang="en-US" sz="1000" dirty="0" smtClean="0"/>
                        <a:t>41.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신입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사원들은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잘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수행하는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데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필요한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교육을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받는다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</a:t>
                      </a:r>
                      <a:endParaRPr lang="en-US" sz="1000" dirty="0">
                        <a:latin typeface="SD_Gothic L" panose="02030504000101010101" pitchFamily="18" charset="-127"/>
                        <a:ea typeface="SD_Gothic L" panose="02030504000101010101" pitchFamily="18" charset="-127"/>
                      </a:endParaRP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4287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업무</a:t>
                      </a:r>
                      <a:r>
                        <a:rPr 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, </a:t>
                      </a:r>
                      <a:r>
                        <a:rPr lang="en-US" sz="1000" b="0" baseline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구조</a:t>
                      </a:r>
                      <a:r>
                        <a:rPr lang="en-US" sz="1000" b="0" baseline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, </a:t>
                      </a:r>
                      <a:r>
                        <a:rPr lang="en-US" sz="1000" b="0" baseline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과정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16.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귀하의 작업장의 안전성을 평가해 주십시오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endParaRPr lang="en-US" sz="1000" dirty="0" smtClean="0">
                        <a:latin typeface="SD_Gothic L" panose="02030504000101010101" pitchFamily="18" charset="-127"/>
                        <a:ea typeface="SD_Gothic L" panose="02030504000101010101" pitchFamily="18" charset="-127"/>
                      </a:endParaRPr>
                    </a:p>
                    <a:p>
                      <a:r>
                        <a:rPr lang="en-US" sz="1000" dirty="0" smtClean="0"/>
                        <a:t>39.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우리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팀은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명확하게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나누어져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</a:t>
                      </a:r>
                    </a:p>
                  </a:txBody>
                  <a:tcPr marL="79402" marR="79402" marT="39701" marB="39701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123433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몰입도 조사 목표</a:t>
            </a:r>
            <a:endParaRPr lang="en-US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7" y="1307340"/>
            <a:ext cx="8779015" cy="4250207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Aramark </a:t>
            </a:r>
            <a:r>
              <a:rPr lang="en-US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글로벌</a:t>
            </a:r>
            <a:r>
              <a:rPr 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몰입도</a:t>
            </a:r>
            <a:r>
              <a:rPr 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조사를</a:t>
            </a:r>
            <a:r>
              <a:rPr 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통해</a:t>
            </a:r>
            <a:r>
              <a:rPr 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ko-KR" alt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모든 직원이 각자의 다양하고 솔직한 의견을 제시 할 수 있는 기회를 갖게 </a:t>
            </a:r>
            <a:r>
              <a:rPr lang="ko-KR" alt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됩니다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.</a:t>
            </a:r>
            <a:endParaRPr lang="en-US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경영진</a:t>
            </a:r>
            <a:endParaRPr lang="en-US" sz="1800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직원</a:t>
            </a:r>
            <a:r>
              <a:rPr lang="en-US" sz="1800" dirty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sz="1800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지원</a:t>
            </a:r>
            <a:r>
              <a:rPr lang="en-US" sz="1800" dirty="0">
                <a:latin typeface="SD_Gothic L" panose="02030504000101010101" pitchFamily="18" charset="-127"/>
                <a:ea typeface="SD_Gothic L" panose="02030504000101010101" pitchFamily="18" charset="-127"/>
              </a:rPr>
              <a:t>/</a:t>
            </a:r>
            <a:r>
              <a:rPr lang="en-US" sz="1800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리소스</a:t>
            </a:r>
            <a:endParaRPr lang="en-US" sz="1800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도구</a:t>
            </a:r>
            <a:r>
              <a:rPr lang="en-US" sz="1800" dirty="0">
                <a:latin typeface="SD_Gothic L" panose="02030504000101010101" pitchFamily="18" charset="-127"/>
                <a:ea typeface="SD_Gothic L" panose="02030504000101010101" pitchFamily="18" charset="-127"/>
              </a:rPr>
              <a:t> 및 </a:t>
            </a:r>
            <a:r>
              <a:rPr lang="en-US" sz="1800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프로세스</a:t>
            </a:r>
            <a:endParaRPr lang="en-US" sz="1800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교육</a:t>
            </a:r>
            <a:r>
              <a:rPr lang="en-US" sz="1800" dirty="0">
                <a:latin typeface="SD_Gothic L" panose="02030504000101010101" pitchFamily="18" charset="-127"/>
                <a:ea typeface="SD_Gothic L" panose="02030504000101010101" pitchFamily="18" charset="-127"/>
              </a:rPr>
              <a:t> 및 </a:t>
            </a:r>
            <a:r>
              <a:rPr lang="en-US" sz="1800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개발</a:t>
            </a:r>
            <a:endParaRPr lang="en-US" sz="1800" dirty="0" smtClean="0">
              <a:latin typeface="SD_Gothic L" panose="02030504000101010101" pitchFamily="18" charset="-127"/>
              <a:ea typeface="SD_Gothic L" panose="02030504000101010101" pitchFamily="18" charset="-127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00050" lvl="1" indent="0">
              <a:buNone/>
            </a:pPr>
            <a:r>
              <a:rPr lang="ko-KR" alt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몰입도 조사 결과를 통해 직원들의 사고 방식과 인식에 대한 동향을 파악 할 수 </a:t>
            </a:r>
            <a:r>
              <a:rPr lang="ko-KR" alt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있습니다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00050" lvl="1" indent="0">
              <a:buNone/>
            </a:pPr>
            <a:r>
              <a:rPr lang="ko-KR" alt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경영진은 주요강점과 기회요인을 </a:t>
            </a:r>
            <a:r>
              <a:rPr lang="ko-KR" alt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파악하여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조직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효율성을</a:t>
            </a:r>
            <a:r>
              <a:rPr 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높일</a:t>
            </a:r>
            <a:r>
              <a:rPr 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 수 </a:t>
            </a:r>
            <a:r>
              <a:rPr lang="en-US" dirty="0" err="1">
                <a:latin typeface="SD_Gothic L" panose="02030504000101010101" pitchFamily="18" charset="-127"/>
                <a:ea typeface="SD_Gothic L" panose="02030504000101010101" pitchFamily="18" charset="-127"/>
              </a:rPr>
              <a:t>있게</a:t>
            </a:r>
            <a:r>
              <a:rPr 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/>
            </a:r>
            <a:b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</a:b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됩니다</a:t>
            </a:r>
            <a:r>
              <a:rPr 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1250337"/>
            <a:ext cx="362804" cy="36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3586019"/>
            <a:ext cx="362804" cy="365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" y="4625692"/>
            <a:ext cx="362804" cy="365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240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몰입도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조사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과정</a:t>
            </a:r>
            <a:endParaRPr lang="en-US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grpSp>
        <p:nvGrpSpPr>
          <p:cNvPr id="4" name="Administer"/>
          <p:cNvGrpSpPr/>
          <p:nvPr>
            <p:custDataLst>
              <p:tags r:id="rId2"/>
            </p:custDataLst>
          </p:nvPr>
        </p:nvGrpSpPr>
        <p:grpSpPr>
          <a:xfrm>
            <a:off x="3440765" y="1264920"/>
            <a:ext cx="2214361" cy="864046"/>
            <a:chOff x="2846662" y="-42285"/>
            <a:chExt cx="2764874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Rounded Rectangle 4"/>
            <p:cNvSpPr/>
            <p:nvPr/>
          </p:nvSpPr>
          <p:spPr>
            <a:xfrm>
              <a:off x="2846662" y="-4228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/>
            <p:cNvSpPr/>
            <p:nvPr/>
          </p:nvSpPr>
          <p:spPr>
            <a:xfrm>
              <a:off x="2893502" y="4555"/>
              <a:ext cx="2671194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설문조사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실시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7" name="Share Results"/>
          <p:cNvGrpSpPr/>
          <p:nvPr>
            <p:custDataLst>
              <p:tags r:id="rId3"/>
            </p:custDataLst>
          </p:nvPr>
        </p:nvGrpSpPr>
        <p:grpSpPr>
          <a:xfrm>
            <a:off x="5928234" y="4401868"/>
            <a:ext cx="2242312" cy="868680"/>
            <a:chOff x="4691693" y="3038880"/>
            <a:chExt cx="2562984" cy="959512"/>
          </a:xfrm>
          <a:solidFill>
            <a:schemeClr val="bg1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>
              <a:off x="4691765" y="3038880"/>
              <a:ext cx="2562912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ounded Rectangle 10"/>
            <p:cNvSpPr/>
            <p:nvPr/>
          </p:nvSpPr>
          <p:spPr>
            <a:xfrm>
              <a:off x="4691693" y="3085720"/>
              <a:ext cx="2545422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결과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공유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및 </a:t>
              </a:r>
              <a:r>
                <a:rPr lang="ko-KR" alt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기회요인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우선순위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선정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0" name="Action Plans"/>
          <p:cNvGrpSpPr/>
          <p:nvPr>
            <p:custDataLst>
              <p:tags r:id="rId4"/>
            </p:custDataLst>
          </p:nvPr>
        </p:nvGrpSpPr>
        <p:grpSpPr>
          <a:xfrm>
            <a:off x="3422440" y="5643438"/>
            <a:ext cx="2243522" cy="868680"/>
            <a:chOff x="2810251" y="4065935"/>
            <a:chExt cx="2801285" cy="959512"/>
          </a:xfrm>
          <a:solidFill>
            <a:srgbClr val="EA00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2846662" y="4065935"/>
              <a:ext cx="2764874" cy="959512"/>
            </a:xfrm>
            <a:prstGeom prst="roundRect">
              <a:avLst/>
            </a:prstGeom>
            <a:grp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13"/>
            <p:cNvSpPr/>
            <p:nvPr/>
          </p:nvSpPr>
          <p:spPr>
            <a:xfrm>
              <a:off x="2810251" y="4112775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액션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플랜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수립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3" name="Implement the plan"/>
          <p:cNvGrpSpPr/>
          <p:nvPr>
            <p:custDataLst>
              <p:tags r:id="rId5"/>
            </p:custDataLst>
          </p:nvPr>
        </p:nvGrpSpPr>
        <p:grpSpPr>
          <a:xfrm>
            <a:off x="784602" y="4454454"/>
            <a:ext cx="2214361" cy="868680"/>
            <a:chOff x="1067750" y="3038880"/>
            <a:chExt cx="2764874" cy="959512"/>
          </a:xfrm>
          <a:solidFill>
            <a:srgbClr val="058594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4" name="Rounded Rectangle 13"/>
            <p:cNvSpPr/>
            <p:nvPr/>
          </p:nvSpPr>
          <p:spPr>
            <a:xfrm>
              <a:off x="1067750" y="3038880"/>
              <a:ext cx="2764874" cy="95951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ts val="2200"/>
                </a:lnSpc>
              </a:pPr>
              <a:endParaRPr lang="en-US"/>
            </a:p>
          </p:txBody>
        </p:sp>
        <p:sp>
          <p:nvSpPr>
            <p:cNvPr id="15" name="Rounded Rectangle 16"/>
            <p:cNvSpPr/>
            <p:nvPr/>
          </p:nvSpPr>
          <p:spPr>
            <a:xfrm>
              <a:off x="1328665" y="3107262"/>
              <a:ext cx="220991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액션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플랜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</a:p>
            <a:p>
              <a:pPr algn="ctr" defTabSz="1066800">
                <a:lnSpc>
                  <a:spcPts val="2200"/>
                </a:lnSpc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실행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6" name="Follow Up"/>
          <p:cNvGrpSpPr/>
          <p:nvPr>
            <p:custDataLst>
              <p:tags r:id="rId6"/>
            </p:custDataLst>
          </p:nvPr>
        </p:nvGrpSpPr>
        <p:grpSpPr>
          <a:xfrm>
            <a:off x="764966" y="2415549"/>
            <a:ext cx="2233997" cy="901486"/>
            <a:chOff x="1043232" y="984771"/>
            <a:chExt cx="2789392" cy="688545"/>
          </a:xfrm>
          <a:solidFill>
            <a:srgbClr val="054973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1067750" y="984771"/>
              <a:ext cx="2764874" cy="66348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ounded Rectangle 19"/>
            <p:cNvSpPr/>
            <p:nvPr/>
          </p:nvSpPr>
          <p:spPr>
            <a:xfrm>
              <a:off x="1043232" y="1088466"/>
              <a:ext cx="2671195" cy="584850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defTabSz="1066800">
                <a:lnSpc>
                  <a:spcPts val="2200"/>
                </a:lnSpc>
                <a:defRPr/>
              </a:pPr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액션 플랜</a:t>
              </a:r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</a:rPr>
                <a:t> 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</a:rPr>
                <a:t>follow 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</a:rPr>
                <a:t>up</a:t>
              </a:r>
              <a:r>
                <a:rPr lang="en-US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및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팀원과 공유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19" name="Analyze"/>
          <p:cNvGrpSpPr/>
          <p:nvPr>
            <p:custDataLst>
              <p:tags r:id="rId7"/>
            </p:custDataLst>
          </p:nvPr>
        </p:nvGrpSpPr>
        <p:grpSpPr>
          <a:xfrm>
            <a:off x="6096928" y="2432046"/>
            <a:ext cx="2214361" cy="868680"/>
            <a:chOff x="4625574" y="984769"/>
            <a:chExt cx="2764874" cy="959512"/>
          </a:xfrm>
          <a:solidFill>
            <a:srgbClr val="00416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Rounded Rectangle 19"/>
            <p:cNvSpPr/>
            <p:nvPr/>
          </p:nvSpPr>
          <p:spPr>
            <a:xfrm>
              <a:off x="4625574" y="984769"/>
              <a:ext cx="2764874" cy="959512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ounded Rectangle 7"/>
            <p:cNvSpPr/>
            <p:nvPr/>
          </p:nvSpPr>
          <p:spPr>
            <a:xfrm>
              <a:off x="4672414" y="1052651"/>
              <a:ext cx="2671195" cy="8658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결과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분석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및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해석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41594" y="2908377"/>
            <a:ext cx="2460813" cy="1860721"/>
            <a:chOff x="3324036" y="2816937"/>
            <a:chExt cx="2460813" cy="1860721"/>
          </a:xfrm>
        </p:grpSpPr>
        <p:sp>
          <p:nvSpPr>
            <p:cNvPr id="23" name="Oval 22"/>
            <p:cNvSpPr/>
            <p:nvPr/>
          </p:nvSpPr>
          <p:spPr>
            <a:xfrm>
              <a:off x="3600955" y="2844054"/>
              <a:ext cx="1837944" cy="1833604"/>
            </a:xfrm>
            <a:prstGeom prst="ellipse">
              <a:avLst/>
            </a:prstGeom>
            <a:solidFill>
              <a:srgbClr val="EA002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036" y="3068731"/>
              <a:ext cx="1245421" cy="1333137"/>
            </a:xfrm>
            <a:prstGeom prst="rect">
              <a:avLst/>
            </a:prstGeom>
          </p:spPr>
        </p:pic>
        <p:pic>
          <p:nvPicPr>
            <p:cNvPr id="25" name="Picture 24"/>
            <p:cNvPicPr preferRelativeResize="0"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16" y="2816937"/>
              <a:ext cx="1276933" cy="1823316"/>
            </a:xfrm>
            <a:prstGeom prst="rect">
              <a:avLst/>
            </a:prstGeom>
          </p:spPr>
        </p:pic>
      </p:grpSp>
      <p:pic>
        <p:nvPicPr>
          <p:cNvPr id="26" name="last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3382986">
            <a:off x="2586639" y="1351888"/>
            <a:ext cx="447675" cy="727005"/>
          </a:xfrm>
          <a:prstGeom prst="rect">
            <a:avLst/>
          </a:prstGeom>
        </p:spPr>
      </p:pic>
      <p:pic>
        <p:nvPicPr>
          <p:cNvPr id="27" name="5-6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>
            <a:off x="1485029" y="3483123"/>
            <a:ext cx="447675" cy="727005"/>
          </a:xfrm>
          <a:prstGeom prst="rect">
            <a:avLst/>
          </a:prstGeom>
        </p:spPr>
      </p:pic>
      <p:pic>
        <p:nvPicPr>
          <p:cNvPr id="28" name="4-5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9048596">
            <a:off x="2387996" y="5634132"/>
            <a:ext cx="447675" cy="7270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8118805">
            <a:off x="6328900" y="1313270"/>
            <a:ext cx="447675" cy="727005"/>
          </a:xfrm>
          <a:prstGeom prst="rect">
            <a:avLst/>
          </a:prstGeom>
        </p:spPr>
      </p:pic>
      <p:pic>
        <p:nvPicPr>
          <p:cNvPr id="30" name="2-3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0989297">
            <a:off x="7322387" y="3505014"/>
            <a:ext cx="447675" cy="727005"/>
          </a:xfrm>
          <a:prstGeom prst="rect">
            <a:avLst/>
          </a:prstGeom>
        </p:spPr>
      </p:pic>
      <p:pic>
        <p:nvPicPr>
          <p:cNvPr id="31" name="3-4 arrow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29853" r="23193"/>
          <a:stretch>
            <a:fillRect/>
          </a:stretch>
        </p:blipFill>
        <p:spPr>
          <a:xfrm rot="13842290">
            <a:off x="6297705" y="5711820"/>
            <a:ext cx="447675" cy="727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034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직원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효율성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프레임워크</a:t>
            </a:r>
            <a:endParaRPr lang="en-US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grpSp>
        <p:nvGrpSpPr>
          <p:cNvPr id="5" name="Group 155"/>
          <p:cNvGrpSpPr/>
          <p:nvPr/>
        </p:nvGrpSpPr>
        <p:grpSpPr>
          <a:xfrm>
            <a:off x="2595218" y="3153255"/>
            <a:ext cx="2468880" cy="1097280"/>
            <a:chOff x="4103384" y="3701897"/>
            <a:chExt cx="2468880" cy="1097280"/>
          </a:xfrm>
        </p:grpSpPr>
        <p:sp>
          <p:nvSpPr>
            <p:cNvPr id="6" name="Rectangle 107"/>
            <p:cNvSpPr>
              <a:spLocks noChangeArrowheads="1"/>
            </p:cNvSpPr>
            <p:nvPr/>
          </p:nvSpPr>
          <p:spPr bwMode="gray">
            <a:xfrm>
              <a:off x="4103384" y="3701897"/>
              <a:ext cx="2468880" cy="1097280"/>
            </a:xfrm>
            <a:prstGeom prst="roundRect">
              <a:avLst/>
            </a:prstGeom>
            <a:solidFill>
              <a:srgbClr val="EB002A"/>
            </a:solidFill>
            <a:ln w="38100" algn="ctr">
              <a:noFill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0" tIns="71991" rIns="0" bIns="71991" anchor="ctr" anchorCtr="0"/>
            <a:lstStyle/>
            <a:p>
              <a:pPr>
                <a:lnSpc>
                  <a:spcPct val="90000"/>
                </a:lnSpc>
                <a:spcBef>
                  <a:spcPts val="100"/>
                </a:spcBef>
                <a:spcAft>
                  <a:spcPts val="100"/>
                </a:spcAft>
                <a:buClr>
                  <a:schemeClr val="bg1"/>
                </a:buClr>
                <a:buSzPct val="75000"/>
                <a:tabLst>
                  <a:tab pos="228573" algn="l"/>
                </a:tabLst>
              </a:pPr>
              <a:r>
                <a:rPr lang="en-US" altLang="ja-JP" sz="1700" b="1" dirty="0" smtClean="0">
                  <a:solidFill>
                    <a:schemeClr val="bg1"/>
                  </a:solidFill>
                  <a:latin typeface="SD_Gothic L" panose="02030504000101010101" pitchFamily="18" charset="-127"/>
                  <a:ea typeface="SD_Gothic L" panose="02030504000101010101" pitchFamily="18" charset="-127"/>
                </a:rPr>
                <a:t>   </a:t>
              </a:r>
              <a:r>
                <a:rPr lang="ko-KR" altLang="en-US" sz="1700" b="1" dirty="0">
                  <a:solidFill>
                    <a:schemeClr val="bg1"/>
                  </a:solidFill>
                  <a:latin typeface="SD_Gothic L" panose="02030504000101010101" pitchFamily="18" charset="-127"/>
                  <a:ea typeface="SD_Gothic L" panose="02030504000101010101" pitchFamily="18" charset="-127"/>
                </a:rPr>
                <a:t>직원 효율성</a:t>
              </a:r>
              <a:endParaRPr lang="en-US" altLang="ja-JP" sz="1700" b="1" dirty="0" smtClean="0">
                <a:solidFill>
                  <a:schemeClr val="bg1"/>
                </a:solidFill>
                <a:latin typeface="SD_Gothic L" panose="02030504000101010101" pitchFamily="18" charset="-127"/>
                <a:ea typeface="SD_Gothic L" panose="02030504000101010101" pitchFamily="18" charset="-127"/>
              </a:endParaRPr>
            </a:p>
          </p:txBody>
        </p:sp>
        <p:grpSp>
          <p:nvGrpSpPr>
            <p:cNvPr id="7" name="Group 45"/>
            <p:cNvGrpSpPr>
              <a:grpSpLocks noChangeAspect="1"/>
            </p:cNvGrpSpPr>
            <p:nvPr/>
          </p:nvGrpSpPr>
          <p:grpSpPr>
            <a:xfrm>
              <a:off x="4246253" y="3966276"/>
              <a:ext cx="709730" cy="568522"/>
              <a:chOff x="4093363" y="3985474"/>
              <a:chExt cx="614363" cy="492128"/>
            </a:xfrm>
          </p:grpSpPr>
          <p:sp>
            <p:nvSpPr>
              <p:cNvPr id="8" name="Freeform 32"/>
              <p:cNvSpPr/>
              <p:nvPr/>
            </p:nvSpPr>
            <p:spPr bwMode="auto">
              <a:xfrm>
                <a:off x="4093363" y="3985477"/>
                <a:ext cx="174137" cy="492125"/>
              </a:xfrm>
              <a:custGeom>
                <a:avLst/>
                <a:gdLst>
                  <a:gd name="T0" fmla="*/ 2147483647 w 112"/>
                  <a:gd name="T1" fmla="*/ 2147483647 h 310"/>
                  <a:gd name="T2" fmla="*/ 2147483647 w 112"/>
                  <a:gd name="T3" fmla="*/ 2147483647 h 310"/>
                  <a:gd name="T4" fmla="*/ 2147483647 w 112"/>
                  <a:gd name="T5" fmla="*/ 2147483647 h 310"/>
                  <a:gd name="T6" fmla="*/ 2147483647 w 112"/>
                  <a:gd name="T7" fmla="*/ 2147483647 h 310"/>
                  <a:gd name="T8" fmla="*/ 2147483647 w 112"/>
                  <a:gd name="T9" fmla="*/ 2147483647 h 310"/>
                  <a:gd name="T10" fmla="*/ 2147483647 w 112"/>
                  <a:gd name="T11" fmla="*/ 2147483647 h 310"/>
                  <a:gd name="T12" fmla="*/ 2147483647 w 112"/>
                  <a:gd name="T13" fmla="*/ 2147483647 h 310"/>
                  <a:gd name="T14" fmla="*/ 2147483647 w 112"/>
                  <a:gd name="T15" fmla="*/ 2147483647 h 310"/>
                  <a:gd name="T16" fmla="*/ 2147483647 w 112"/>
                  <a:gd name="T17" fmla="*/ 2147483647 h 310"/>
                  <a:gd name="T18" fmla="*/ 2147483647 w 112"/>
                  <a:gd name="T19" fmla="*/ 2147483647 h 310"/>
                  <a:gd name="T20" fmla="*/ 2147483647 w 112"/>
                  <a:gd name="T21" fmla="*/ 2147483647 h 310"/>
                  <a:gd name="T22" fmla="*/ 2147483647 w 112"/>
                  <a:gd name="T23" fmla="*/ 2147483647 h 310"/>
                  <a:gd name="T24" fmla="*/ 2147483647 w 112"/>
                  <a:gd name="T25" fmla="*/ 2147483647 h 310"/>
                  <a:gd name="T26" fmla="*/ 2147483647 w 112"/>
                  <a:gd name="T27" fmla="*/ 2147483647 h 310"/>
                  <a:gd name="T28" fmla="*/ 2147483647 w 112"/>
                  <a:gd name="T29" fmla="*/ 2147483647 h 310"/>
                  <a:gd name="T30" fmla="*/ 2147483647 w 112"/>
                  <a:gd name="T31" fmla="*/ 2147483647 h 310"/>
                  <a:gd name="T32" fmla="*/ 2147483647 w 112"/>
                  <a:gd name="T33" fmla="*/ 2147483647 h 310"/>
                  <a:gd name="T34" fmla="*/ 2147483647 w 112"/>
                  <a:gd name="T35" fmla="*/ 2147483647 h 310"/>
                  <a:gd name="T36" fmla="*/ 2147483647 w 112"/>
                  <a:gd name="T37" fmla="*/ 2147483647 h 310"/>
                  <a:gd name="T38" fmla="*/ 2147483647 w 112"/>
                  <a:gd name="T39" fmla="*/ 2147483647 h 310"/>
                  <a:gd name="T40" fmla="*/ 2147483647 w 112"/>
                  <a:gd name="T41" fmla="*/ 2147483647 h 310"/>
                  <a:gd name="T42" fmla="*/ 0 w 112"/>
                  <a:gd name="T43" fmla="*/ 2147483647 h 310"/>
                  <a:gd name="T44" fmla="*/ 2147483647 w 112"/>
                  <a:gd name="T45" fmla="*/ 2147483647 h 310"/>
                  <a:gd name="T46" fmla="*/ 2147483647 w 112"/>
                  <a:gd name="T47" fmla="*/ 2147483647 h 310"/>
                  <a:gd name="T48" fmla="*/ 2147483647 w 112"/>
                  <a:gd name="T49" fmla="*/ 2147483647 h 310"/>
                  <a:gd name="T50" fmla="*/ 2147483647 w 112"/>
                  <a:gd name="T51" fmla="*/ 2147483647 h 310"/>
                  <a:gd name="T52" fmla="*/ 2147483647 w 112"/>
                  <a:gd name="T53" fmla="*/ 2147483647 h 310"/>
                  <a:gd name="T54" fmla="*/ 2147483647 w 112"/>
                  <a:gd name="T55" fmla="*/ 2147483647 h 310"/>
                  <a:gd name="T56" fmla="*/ 2147483647 w 112"/>
                  <a:gd name="T57" fmla="*/ 2147483647 h 310"/>
                  <a:gd name="T58" fmla="*/ 2147483647 w 112"/>
                  <a:gd name="T59" fmla="*/ 2147483647 h 310"/>
                  <a:gd name="T60" fmla="*/ 2147483647 w 112"/>
                  <a:gd name="T61" fmla="*/ 2147483647 h 310"/>
                  <a:gd name="T62" fmla="*/ 2147483647 w 112"/>
                  <a:gd name="T63" fmla="*/ 2147483647 h 310"/>
                  <a:gd name="T64" fmla="*/ 2147483647 w 112"/>
                  <a:gd name="T65" fmla="*/ 2147483647 h 310"/>
                  <a:gd name="T66" fmla="*/ 2147483647 w 112"/>
                  <a:gd name="T67" fmla="*/ 2147483647 h 310"/>
                  <a:gd name="T68" fmla="*/ 2147483647 w 112"/>
                  <a:gd name="T69" fmla="*/ 2147483647 h 310"/>
                  <a:gd name="T70" fmla="*/ 2147483647 w 112"/>
                  <a:gd name="T71" fmla="*/ 2147483647 h 310"/>
                  <a:gd name="T72" fmla="*/ 2147483647 w 112"/>
                  <a:gd name="T73" fmla="*/ 2147483647 h 310"/>
                  <a:gd name="T74" fmla="*/ 2147483647 w 112"/>
                  <a:gd name="T75" fmla="*/ 2147483647 h 310"/>
                  <a:gd name="T76" fmla="*/ 2147483647 w 112"/>
                  <a:gd name="T77" fmla="*/ 2147483647 h 310"/>
                  <a:gd name="T78" fmla="*/ 2147483647 w 112"/>
                  <a:gd name="T79" fmla="*/ 2147483647 h 310"/>
                  <a:gd name="T80" fmla="*/ 2147483647 w 112"/>
                  <a:gd name="T81" fmla="*/ 2147483647 h 310"/>
                  <a:gd name="T82" fmla="*/ 2147483647 w 112"/>
                  <a:gd name="T83" fmla="*/ 2147483647 h 310"/>
                  <a:gd name="T84" fmla="*/ 2147483647 w 112"/>
                  <a:gd name="T85" fmla="*/ 2147483647 h 310"/>
                  <a:gd name="T86" fmla="*/ 2147483647 w 112"/>
                  <a:gd name="T87" fmla="*/ 2147483647 h 310"/>
                  <a:gd name="T88" fmla="*/ 2147483647 w 112"/>
                  <a:gd name="T89" fmla="*/ 2147483647 h 310"/>
                  <a:gd name="T90" fmla="*/ 2147483647 w 112"/>
                  <a:gd name="T91" fmla="*/ 0 h 310"/>
                  <a:gd name="T92" fmla="*/ 2147483647 w 112"/>
                  <a:gd name="T93" fmla="*/ 2147483647 h 310"/>
                  <a:gd name="T94" fmla="*/ 2147483647 w 112"/>
                  <a:gd name="T95" fmla="*/ 2147483647 h 310"/>
                  <a:gd name="T96" fmla="*/ 2147483647 w 112"/>
                  <a:gd name="T97" fmla="*/ 2147483647 h 310"/>
                  <a:gd name="T98" fmla="*/ 2147483647 w 112"/>
                  <a:gd name="T99" fmla="*/ 2147483647 h 310"/>
                  <a:gd name="T100" fmla="*/ 2147483647 w 112"/>
                  <a:gd name="T101" fmla="*/ 2147483647 h 310"/>
                  <a:gd name="T102" fmla="*/ 2147483647 w 112"/>
                  <a:gd name="T103" fmla="*/ 2147483647 h 310"/>
                  <a:gd name="T104" fmla="*/ 2147483647 w 112"/>
                  <a:gd name="T105" fmla="*/ 2147483647 h 310"/>
                  <a:gd name="T106" fmla="*/ 2147483647 w 112"/>
                  <a:gd name="T107" fmla="*/ 2147483647 h 310"/>
                  <a:gd name="T108" fmla="*/ 2147483647 w 112"/>
                  <a:gd name="T109" fmla="*/ 2147483647 h 310"/>
                  <a:gd name="T110" fmla="*/ 2147483647 w 112"/>
                  <a:gd name="T111" fmla="*/ 2147483647 h 310"/>
                  <a:gd name="T112" fmla="*/ 2147483647 w 112"/>
                  <a:gd name="T113" fmla="*/ 2147483647 h 310"/>
                  <a:gd name="T114" fmla="*/ 2147483647 w 112"/>
                  <a:gd name="T115" fmla="*/ 2147483647 h 310"/>
                  <a:gd name="T116" fmla="*/ 2147483647 w 112"/>
                  <a:gd name="T117" fmla="*/ 2147483647 h 310"/>
                  <a:gd name="T118" fmla="*/ 2147483647 w 112"/>
                  <a:gd name="T119" fmla="*/ 2147483647 h 310"/>
                  <a:gd name="T120" fmla="*/ 2147483647 w 112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2"/>
                  <a:gd name="T184" fmla="*/ 0 h 310"/>
                  <a:gd name="T185" fmla="*/ 112 w 112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2" h="310">
                    <a:moveTo>
                      <a:pt x="64" y="65"/>
                    </a:move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7"/>
                    </a:lnTo>
                    <a:lnTo>
                      <a:pt x="91" y="68"/>
                    </a:lnTo>
                    <a:lnTo>
                      <a:pt x="92" y="68"/>
                    </a:lnTo>
                    <a:lnTo>
                      <a:pt x="93" y="69"/>
                    </a:lnTo>
                    <a:lnTo>
                      <a:pt x="94" y="69"/>
                    </a:lnTo>
                    <a:lnTo>
                      <a:pt x="94" y="70"/>
                    </a:lnTo>
                    <a:lnTo>
                      <a:pt x="95" y="70"/>
                    </a:lnTo>
                    <a:lnTo>
                      <a:pt x="96" y="71"/>
                    </a:lnTo>
                    <a:lnTo>
                      <a:pt x="97" y="72"/>
                    </a:lnTo>
                    <a:lnTo>
                      <a:pt x="98" y="73"/>
                    </a:lnTo>
                    <a:lnTo>
                      <a:pt x="99" y="74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2" y="77"/>
                    </a:lnTo>
                    <a:lnTo>
                      <a:pt x="103" y="78"/>
                    </a:lnTo>
                    <a:lnTo>
                      <a:pt x="104" y="79"/>
                    </a:lnTo>
                    <a:lnTo>
                      <a:pt x="105" y="80"/>
                    </a:lnTo>
                    <a:lnTo>
                      <a:pt x="105" y="81"/>
                    </a:lnTo>
                    <a:lnTo>
                      <a:pt x="106" y="82"/>
                    </a:lnTo>
                    <a:lnTo>
                      <a:pt x="107" y="83"/>
                    </a:lnTo>
                    <a:lnTo>
                      <a:pt x="107" y="84"/>
                    </a:lnTo>
                    <a:lnTo>
                      <a:pt x="108" y="85"/>
                    </a:lnTo>
                    <a:lnTo>
                      <a:pt x="108" y="86"/>
                    </a:lnTo>
                    <a:lnTo>
                      <a:pt x="109" y="87"/>
                    </a:lnTo>
                    <a:lnTo>
                      <a:pt x="109" y="88"/>
                    </a:lnTo>
                    <a:lnTo>
                      <a:pt x="109" y="89"/>
                    </a:lnTo>
                    <a:lnTo>
                      <a:pt x="110" y="89"/>
                    </a:lnTo>
                    <a:lnTo>
                      <a:pt x="110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1" y="92"/>
                    </a:lnTo>
                    <a:lnTo>
                      <a:pt x="111" y="93"/>
                    </a:lnTo>
                    <a:lnTo>
                      <a:pt x="111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2" y="98"/>
                    </a:lnTo>
                    <a:lnTo>
                      <a:pt x="112" y="99"/>
                    </a:lnTo>
                    <a:lnTo>
                      <a:pt x="112" y="100"/>
                    </a:lnTo>
                    <a:lnTo>
                      <a:pt x="112" y="101"/>
                    </a:lnTo>
                    <a:lnTo>
                      <a:pt x="112" y="175"/>
                    </a:lnTo>
                    <a:lnTo>
                      <a:pt x="112" y="176"/>
                    </a:lnTo>
                    <a:lnTo>
                      <a:pt x="112" y="177"/>
                    </a:lnTo>
                    <a:lnTo>
                      <a:pt x="112" y="178"/>
                    </a:lnTo>
                    <a:lnTo>
                      <a:pt x="112" y="179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1" y="182"/>
                    </a:lnTo>
                    <a:lnTo>
                      <a:pt x="111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10" y="186"/>
                    </a:lnTo>
                    <a:lnTo>
                      <a:pt x="109" y="187"/>
                    </a:lnTo>
                    <a:lnTo>
                      <a:pt x="109" y="188"/>
                    </a:lnTo>
                    <a:lnTo>
                      <a:pt x="108" y="189"/>
                    </a:lnTo>
                    <a:lnTo>
                      <a:pt x="108" y="190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2"/>
                    </a:lnTo>
                    <a:lnTo>
                      <a:pt x="106" y="193"/>
                    </a:lnTo>
                    <a:lnTo>
                      <a:pt x="105" y="194"/>
                    </a:lnTo>
                    <a:lnTo>
                      <a:pt x="104" y="195"/>
                    </a:lnTo>
                    <a:lnTo>
                      <a:pt x="103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1" y="198"/>
                    </a:lnTo>
                    <a:lnTo>
                      <a:pt x="100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8" y="200"/>
                    </a:lnTo>
                    <a:lnTo>
                      <a:pt x="97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2" y="203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4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5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8" y="310"/>
                    </a:lnTo>
                    <a:lnTo>
                      <a:pt x="28" y="205"/>
                    </a:lnTo>
                    <a:lnTo>
                      <a:pt x="26" y="205"/>
                    </a:lnTo>
                    <a:lnTo>
                      <a:pt x="25" y="204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8" y="201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5" y="200"/>
                    </a:lnTo>
                    <a:lnTo>
                      <a:pt x="14" y="199"/>
                    </a:lnTo>
                    <a:lnTo>
                      <a:pt x="13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1" y="197"/>
                    </a:lnTo>
                    <a:lnTo>
                      <a:pt x="10" y="197"/>
                    </a:lnTo>
                    <a:lnTo>
                      <a:pt x="10" y="196"/>
                    </a:lnTo>
                    <a:lnTo>
                      <a:pt x="9" y="196"/>
                    </a:lnTo>
                    <a:lnTo>
                      <a:pt x="8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6" y="193"/>
                    </a:lnTo>
                    <a:lnTo>
                      <a:pt x="5" y="192"/>
                    </a:lnTo>
                    <a:lnTo>
                      <a:pt x="4" y="191"/>
                    </a:lnTo>
                    <a:lnTo>
                      <a:pt x="4" y="190"/>
                    </a:lnTo>
                    <a:lnTo>
                      <a:pt x="3" y="190"/>
                    </a:lnTo>
                    <a:lnTo>
                      <a:pt x="3" y="189"/>
                    </a:lnTo>
                    <a:lnTo>
                      <a:pt x="2" y="188"/>
                    </a:lnTo>
                    <a:lnTo>
                      <a:pt x="2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1" y="184"/>
                    </a:lnTo>
                    <a:lnTo>
                      <a:pt x="1" y="183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1" y="96"/>
                    </a:lnTo>
                    <a:lnTo>
                      <a:pt x="1" y="95"/>
                    </a:lnTo>
                    <a:lnTo>
                      <a:pt x="1" y="94"/>
                    </a:lnTo>
                    <a:lnTo>
                      <a:pt x="1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2" y="90"/>
                    </a:lnTo>
                    <a:lnTo>
                      <a:pt x="2" y="89"/>
                    </a:lnTo>
                    <a:lnTo>
                      <a:pt x="2" y="88"/>
                    </a:lnTo>
                    <a:lnTo>
                      <a:pt x="3" y="87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5" y="82"/>
                    </a:lnTo>
                    <a:lnTo>
                      <a:pt x="5" y="81"/>
                    </a:lnTo>
                    <a:lnTo>
                      <a:pt x="6" y="80"/>
                    </a:lnTo>
                    <a:lnTo>
                      <a:pt x="7" y="79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1" y="74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4" y="72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70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7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6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1" y="65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7" y="65"/>
                    </a:lnTo>
                    <a:lnTo>
                      <a:pt x="48" y="65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8" y="62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3" y="60"/>
                    </a:lnTo>
                    <a:lnTo>
                      <a:pt x="42" y="60"/>
                    </a:lnTo>
                    <a:lnTo>
                      <a:pt x="41" y="59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6" y="55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8" y="44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8" y="19"/>
                    </a:lnTo>
                    <a:lnTo>
                      <a:pt x="28" y="18"/>
                    </a:lnTo>
                    <a:lnTo>
                      <a:pt x="29" y="17"/>
                    </a:lnTo>
                    <a:lnTo>
                      <a:pt x="29" y="16"/>
                    </a:lnTo>
                    <a:lnTo>
                      <a:pt x="30" y="15"/>
                    </a:lnTo>
                    <a:lnTo>
                      <a:pt x="30" y="14"/>
                    </a:lnTo>
                    <a:lnTo>
                      <a:pt x="31" y="14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3" y="11"/>
                    </a:lnTo>
                    <a:lnTo>
                      <a:pt x="34" y="10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37" y="7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1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1" y="4"/>
                    </a:lnTo>
                    <a:lnTo>
                      <a:pt x="72" y="4"/>
                    </a:lnTo>
                    <a:lnTo>
                      <a:pt x="73" y="5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6" y="7"/>
                    </a:lnTo>
                    <a:lnTo>
                      <a:pt x="77" y="8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79" y="10"/>
                    </a:lnTo>
                    <a:lnTo>
                      <a:pt x="80" y="11"/>
                    </a:lnTo>
                    <a:lnTo>
                      <a:pt x="81" y="12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4"/>
                    </a:lnTo>
                    <a:lnTo>
                      <a:pt x="83" y="14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6" y="20"/>
                    </a:lnTo>
                    <a:lnTo>
                      <a:pt x="86" y="21"/>
                    </a:lnTo>
                    <a:lnTo>
                      <a:pt x="87" y="22"/>
                    </a:lnTo>
                    <a:lnTo>
                      <a:pt x="87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8" y="26"/>
                    </a:lnTo>
                    <a:lnTo>
                      <a:pt x="88" y="27"/>
                    </a:lnTo>
                    <a:lnTo>
                      <a:pt x="88" y="28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1"/>
                    </a:lnTo>
                    <a:lnTo>
                      <a:pt x="88" y="32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88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7" y="40"/>
                    </a:lnTo>
                    <a:lnTo>
                      <a:pt x="87" y="41"/>
                    </a:lnTo>
                    <a:lnTo>
                      <a:pt x="86" y="42"/>
                    </a:lnTo>
                    <a:lnTo>
                      <a:pt x="86" y="43"/>
                    </a:lnTo>
                    <a:lnTo>
                      <a:pt x="86" y="44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5" y="46"/>
                    </a:lnTo>
                    <a:lnTo>
                      <a:pt x="84" y="47"/>
                    </a:lnTo>
                    <a:lnTo>
                      <a:pt x="84" y="48"/>
                    </a:lnTo>
                    <a:lnTo>
                      <a:pt x="83" y="48"/>
                    </a:lnTo>
                    <a:lnTo>
                      <a:pt x="83" y="49"/>
                    </a:lnTo>
                    <a:lnTo>
                      <a:pt x="83" y="50"/>
                    </a:lnTo>
                    <a:lnTo>
                      <a:pt x="82" y="50"/>
                    </a:lnTo>
                    <a:lnTo>
                      <a:pt x="82" y="51"/>
                    </a:lnTo>
                    <a:lnTo>
                      <a:pt x="81" y="51"/>
                    </a:lnTo>
                    <a:lnTo>
                      <a:pt x="81" y="52"/>
                    </a:lnTo>
                    <a:lnTo>
                      <a:pt x="80" y="52"/>
                    </a:lnTo>
                    <a:lnTo>
                      <a:pt x="80" y="53"/>
                    </a:lnTo>
                    <a:lnTo>
                      <a:pt x="79" y="53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7"/>
                    </a:lnTo>
                    <a:lnTo>
                      <a:pt x="75" y="57"/>
                    </a:lnTo>
                    <a:lnTo>
                      <a:pt x="74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2" y="60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1"/>
                    </a:lnTo>
                    <a:lnTo>
                      <a:pt x="68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  <p:sp>
            <p:nvSpPr>
              <p:cNvPr id="9" name="Freeform 33"/>
              <p:cNvSpPr/>
              <p:nvPr/>
            </p:nvSpPr>
            <p:spPr bwMode="auto">
              <a:xfrm>
                <a:off x="4312438" y="3985474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1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79"/>
                    </a:lnTo>
                    <a:lnTo>
                      <a:pt x="104" y="80"/>
                    </a:lnTo>
                    <a:lnTo>
                      <a:pt x="105" y="81"/>
                    </a:lnTo>
                    <a:lnTo>
                      <a:pt x="105" y="82"/>
                    </a:lnTo>
                    <a:lnTo>
                      <a:pt x="106" y="82"/>
                    </a:lnTo>
                    <a:lnTo>
                      <a:pt x="106" y="83"/>
                    </a:lnTo>
                    <a:lnTo>
                      <a:pt x="107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10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1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1" y="181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90"/>
                    </a:lnTo>
                    <a:lnTo>
                      <a:pt x="107" y="191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4" y="195"/>
                    </a:lnTo>
                    <a:lnTo>
                      <a:pt x="103" y="195"/>
                    </a:lnTo>
                    <a:lnTo>
                      <a:pt x="103" y="196"/>
                    </a:lnTo>
                    <a:lnTo>
                      <a:pt x="102" y="196"/>
                    </a:lnTo>
                    <a:lnTo>
                      <a:pt x="102" y="197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3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6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20" y="202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2" y="198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7" y="194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5" y="192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1" y="185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1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8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4"/>
                    </a:lnTo>
                    <a:lnTo>
                      <a:pt x="48" y="63"/>
                    </a:lnTo>
                    <a:lnTo>
                      <a:pt x="49" y="63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9" y="47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4" y="32"/>
                    </a:lnTo>
                    <a:lnTo>
                      <a:pt x="25" y="31"/>
                    </a:lnTo>
                    <a:lnTo>
                      <a:pt x="25" y="30"/>
                    </a:lnTo>
                    <a:lnTo>
                      <a:pt x="25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1" y="13"/>
                    </a:lnTo>
                    <a:lnTo>
                      <a:pt x="32" y="12"/>
                    </a:lnTo>
                    <a:lnTo>
                      <a:pt x="32" y="11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8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3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7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5" y="45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3" y="59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7" y="62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sz="18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34"/>
              <p:cNvSpPr/>
              <p:nvPr/>
            </p:nvSpPr>
            <p:spPr bwMode="auto">
              <a:xfrm>
                <a:off x="4531513" y="3985476"/>
                <a:ext cx="176213" cy="492125"/>
              </a:xfrm>
              <a:custGeom>
                <a:avLst/>
                <a:gdLst>
                  <a:gd name="T0" fmla="*/ 2147483647 w 111"/>
                  <a:gd name="T1" fmla="*/ 2147483647 h 310"/>
                  <a:gd name="T2" fmla="*/ 2147483647 w 111"/>
                  <a:gd name="T3" fmla="*/ 2147483647 h 310"/>
                  <a:gd name="T4" fmla="*/ 2147483647 w 111"/>
                  <a:gd name="T5" fmla="*/ 2147483647 h 310"/>
                  <a:gd name="T6" fmla="*/ 2147483647 w 111"/>
                  <a:gd name="T7" fmla="*/ 2147483647 h 310"/>
                  <a:gd name="T8" fmla="*/ 2147483647 w 111"/>
                  <a:gd name="T9" fmla="*/ 2147483647 h 310"/>
                  <a:gd name="T10" fmla="*/ 2147483647 w 111"/>
                  <a:gd name="T11" fmla="*/ 2147483647 h 310"/>
                  <a:gd name="T12" fmla="*/ 2147483647 w 111"/>
                  <a:gd name="T13" fmla="*/ 2147483647 h 310"/>
                  <a:gd name="T14" fmla="*/ 2147483647 w 111"/>
                  <a:gd name="T15" fmla="*/ 2147483647 h 310"/>
                  <a:gd name="T16" fmla="*/ 2147483647 w 111"/>
                  <a:gd name="T17" fmla="*/ 2147483647 h 310"/>
                  <a:gd name="T18" fmla="*/ 2147483647 w 111"/>
                  <a:gd name="T19" fmla="*/ 2147483647 h 310"/>
                  <a:gd name="T20" fmla="*/ 2147483647 w 111"/>
                  <a:gd name="T21" fmla="*/ 2147483647 h 310"/>
                  <a:gd name="T22" fmla="*/ 2147483647 w 111"/>
                  <a:gd name="T23" fmla="*/ 2147483647 h 310"/>
                  <a:gd name="T24" fmla="*/ 2147483647 w 111"/>
                  <a:gd name="T25" fmla="*/ 2147483647 h 310"/>
                  <a:gd name="T26" fmla="*/ 2147483647 w 111"/>
                  <a:gd name="T27" fmla="*/ 2147483647 h 310"/>
                  <a:gd name="T28" fmla="*/ 2147483647 w 111"/>
                  <a:gd name="T29" fmla="*/ 2147483647 h 310"/>
                  <a:gd name="T30" fmla="*/ 2147483647 w 111"/>
                  <a:gd name="T31" fmla="*/ 2147483647 h 310"/>
                  <a:gd name="T32" fmla="*/ 2147483647 w 111"/>
                  <a:gd name="T33" fmla="*/ 2147483647 h 310"/>
                  <a:gd name="T34" fmla="*/ 2147483647 w 111"/>
                  <a:gd name="T35" fmla="*/ 2147483647 h 310"/>
                  <a:gd name="T36" fmla="*/ 2147483647 w 111"/>
                  <a:gd name="T37" fmla="*/ 2147483647 h 310"/>
                  <a:gd name="T38" fmla="*/ 2147483647 w 111"/>
                  <a:gd name="T39" fmla="*/ 2147483647 h 310"/>
                  <a:gd name="T40" fmla="*/ 0 w 111"/>
                  <a:gd name="T41" fmla="*/ 2147483647 h 310"/>
                  <a:gd name="T42" fmla="*/ 0 w 111"/>
                  <a:gd name="T43" fmla="*/ 2147483647 h 310"/>
                  <a:gd name="T44" fmla="*/ 2147483647 w 111"/>
                  <a:gd name="T45" fmla="*/ 2147483647 h 310"/>
                  <a:gd name="T46" fmla="*/ 2147483647 w 111"/>
                  <a:gd name="T47" fmla="*/ 2147483647 h 310"/>
                  <a:gd name="T48" fmla="*/ 2147483647 w 111"/>
                  <a:gd name="T49" fmla="*/ 2147483647 h 310"/>
                  <a:gd name="T50" fmla="*/ 2147483647 w 111"/>
                  <a:gd name="T51" fmla="*/ 2147483647 h 310"/>
                  <a:gd name="T52" fmla="*/ 2147483647 w 111"/>
                  <a:gd name="T53" fmla="*/ 2147483647 h 310"/>
                  <a:gd name="T54" fmla="*/ 2147483647 w 111"/>
                  <a:gd name="T55" fmla="*/ 2147483647 h 310"/>
                  <a:gd name="T56" fmla="*/ 2147483647 w 111"/>
                  <a:gd name="T57" fmla="*/ 2147483647 h 310"/>
                  <a:gd name="T58" fmla="*/ 2147483647 w 111"/>
                  <a:gd name="T59" fmla="*/ 2147483647 h 310"/>
                  <a:gd name="T60" fmla="*/ 2147483647 w 111"/>
                  <a:gd name="T61" fmla="*/ 2147483647 h 310"/>
                  <a:gd name="T62" fmla="*/ 2147483647 w 111"/>
                  <a:gd name="T63" fmla="*/ 2147483647 h 310"/>
                  <a:gd name="T64" fmla="*/ 2147483647 w 111"/>
                  <a:gd name="T65" fmla="*/ 2147483647 h 310"/>
                  <a:gd name="T66" fmla="*/ 2147483647 w 111"/>
                  <a:gd name="T67" fmla="*/ 2147483647 h 310"/>
                  <a:gd name="T68" fmla="*/ 2147483647 w 111"/>
                  <a:gd name="T69" fmla="*/ 2147483647 h 310"/>
                  <a:gd name="T70" fmla="*/ 2147483647 w 111"/>
                  <a:gd name="T71" fmla="*/ 2147483647 h 310"/>
                  <a:gd name="T72" fmla="*/ 2147483647 w 111"/>
                  <a:gd name="T73" fmla="*/ 2147483647 h 310"/>
                  <a:gd name="T74" fmla="*/ 2147483647 w 111"/>
                  <a:gd name="T75" fmla="*/ 2147483647 h 310"/>
                  <a:gd name="T76" fmla="*/ 2147483647 w 111"/>
                  <a:gd name="T77" fmla="*/ 2147483647 h 310"/>
                  <a:gd name="T78" fmla="*/ 2147483647 w 111"/>
                  <a:gd name="T79" fmla="*/ 2147483647 h 310"/>
                  <a:gd name="T80" fmla="*/ 2147483647 w 111"/>
                  <a:gd name="T81" fmla="*/ 2147483647 h 310"/>
                  <a:gd name="T82" fmla="*/ 2147483647 w 111"/>
                  <a:gd name="T83" fmla="*/ 2147483647 h 310"/>
                  <a:gd name="T84" fmla="*/ 2147483647 w 111"/>
                  <a:gd name="T85" fmla="*/ 2147483647 h 310"/>
                  <a:gd name="T86" fmla="*/ 2147483647 w 111"/>
                  <a:gd name="T87" fmla="*/ 2147483647 h 310"/>
                  <a:gd name="T88" fmla="*/ 2147483647 w 111"/>
                  <a:gd name="T89" fmla="*/ 2147483647 h 310"/>
                  <a:gd name="T90" fmla="*/ 2147483647 w 111"/>
                  <a:gd name="T91" fmla="*/ 0 h 310"/>
                  <a:gd name="T92" fmla="*/ 2147483647 w 111"/>
                  <a:gd name="T93" fmla="*/ 2147483647 h 310"/>
                  <a:gd name="T94" fmla="*/ 2147483647 w 111"/>
                  <a:gd name="T95" fmla="*/ 2147483647 h 310"/>
                  <a:gd name="T96" fmla="*/ 2147483647 w 111"/>
                  <a:gd name="T97" fmla="*/ 2147483647 h 310"/>
                  <a:gd name="T98" fmla="*/ 2147483647 w 111"/>
                  <a:gd name="T99" fmla="*/ 2147483647 h 310"/>
                  <a:gd name="T100" fmla="*/ 2147483647 w 111"/>
                  <a:gd name="T101" fmla="*/ 2147483647 h 310"/>
                  <a:gd name="T102" fmla="*/ 2147483647 w 111"/>
                  <a:gd name="T103" fmla="*/ 2147483647 h 310"/>
                  <a:gd name="T104" fmla="*/ 2147483647 w 111"/>
                  <a:gd name="T105" fmla="*/ 2147483647 h 310"/>
                  <a:gd name="T106" fmla="*/ 2147483647 w 111"/>
                  <a:gd name="T107" fmla="*/ 2147483647 h 310"/>
                  <a:gd name="T108" fmla="*/ 2147483647 w 111"/>
                  <a:gd name="T109" fmla="*/ 2147483647 h 310"/>
                  <a:gd name="T110" fmla="*/ 2147483647 w 111"/>
                  <a:gd name="T111" fmla="*/ 2147483647 h 310"/>
                  <a:gd name="T112" fmla="*/ 2147483647 w 111"/>
                  <a:gd name="T113" fmla="*/ 2147483647 h 310"/>
                  <a:gd name="T114" fmla="*/ 2147483647 w 111"/>
                  <a:gd name="T115" fmla="*/ 2147483647 h 310"/>
                  <a:gd name="T116" fmla="*/ 2147483647 w 111"/>
                  <a:gd name="T117" fmla="*/ 2147483647 h 310"/>
                  <a:gd name="T118" fmla="*/ 2147483647 w 111"/>
                  <a:gd name="T119" fmla="*/ 2147483647 h 310"/>
                  <a:gd name="T120" fmla="*/ 2147483647 w 111"/>
                  <a:gd name="T121" fmla="*/ 2147483647 h 31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"/>
                  <a:gd name="T184" fmla="*/ 0 h 310"/>
                  <a:gd name="T185" fmla="*/ 111 w 111"/>
                  <a:gd name="T186" fmla="*/ 310 h 31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0" h="310">
                    <a:moveTo>
                      <a:pt x="63" y="65"/>
                    </a:moveTo>
                    <a:lnTo>
                      <a:pt x="77" y="65"/>
                    </a:lnTo>
                    <a:lnTo>
                      <a:pt x="78" y="65"/>
                    </a:lnTo>
                    <a:lnTo>
                      <a:pt x="79" y="65"/>
                    </a:lnTo>
                    <a:lnTo>
                      <a:pt x="80" y="65"/>
                    </a:lnTo>
                    <a:lnTo>
                      <a:pt x="81" y="65"/>
                    </a:lnTo>
                    <a:lnTo>
                      <a:pt x="82" y="65"/>
                    </a:lnTo>
                    <a:lnTo>
                      <a:pt x="83" y="65"/>
                    </a:lnTo>
                    <a:lnTo>
                      <a:pt x="84" y="65"/>
                    </a:lnTo>
                    <a:lnTo>
                      <a:pt x="85" y="66"/>
                    </a:lnTo>
                    <a:lnTo>
                      <a:pt x="86" y="66"/>
                    </a:lnTo>
                    <a:lnTo>
                      <a:pt x="87" y="66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8"/>
                    </a:lnTo>
                    <a:lnTo>
                      <a:pt x="91" y="68"/>
                    </a:lnTo>
                    <a:lnTo>
                      <a:pt x="92" y="69"/>
                    </a:lnTo>
                    <a:lnTo>
                      <a:pt x="93" y="69"/>
                    </a:lnTo>
                    <a:lnTo>
                      <a:pt x="94" y="70"/>
                    </a:lnTo>
                    <a:lnTo>
                      <a:pt x="95" y="71"/>
                    </a:lnTo>
                    <a:lnTo>
                      <a:pt x="96" y="71"/>
                    </a:lnTo>
                    <a:lnTo>
                      <a:pt x="96" y="72"/>
                    </a:lnTo>
                    <a:lnTo>
                      <a:pt x="97" y="73"/>
                    </a:lnTo>
                    <a:lnTo>
                      <a:pt x="98" y="73"/>
                    </a:lnTo>
                    <a:lnTo>
                      <a:pt x="98" y="74"/>
                    </a:lnTo>
                    <a:lnTo>
                      <a:pt x="99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1" y="77"/>
                    </a:lnTo>
                    <a:lnTo>
                      <a:pt x="102" y="77"/>
                    </a:lnTo>
                    <a:lnTo>
                      <a:pt x="102" y="78"/>
                    </a:lnTo>
                    <a:lnTo>
                      <a:pt x="103" y="79"/>
                    </a:lnTo>
                    <a:lnTo>
                      <a:pt x="104" y="80"/>
                    </a:lnTo>
                    <a:lnTo>
                      <a:pt x="104" y="81"/>
                    </a:lnTo>
                    <a:lnTo>
                      <a:pt x="105" y="82"/>
                    </a:lnTo>
                    <a:lnTo>
                      <a:pt x="106" y="83"/>
                    </a:lnTo>
                    <a:lnTo>
                      <a:pt x="106" y="84"/>
                    </a:lnTo>
                    <a:lnTo>
                      <a:pt x="107" y="85"/>
                    </a:lnTo>
                    <a:lnTo>
                      <a:pt x="108" y="86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9" y="89"/>
                    </a:lnTo>
                    <a:lnTo>
                      <a:pt x="109" y="90"/>
                    </a:lnTo>
                    <a:lnTo>
                      <a:pt x="109" y="91"/>
                    </a:lnTo>
                    <a:lnTo>
                      <a:pt x="110" y="92"/>
                    </a:lnTo>
                    <a:lnTo>
                      <a:pt x="110" y="93"/>
                    </a:lnTo>
                    <a:lnTo>
                      <a:pt x="110" y="94"/>
                    </a:lnTo>
                    <a:lnTo>
                      <a:pt x="110" y="95"/>
                    </a:lnTo>
                    <a:lnTo>
                      <a:pt x="111" y="96"/>
                    </a:lnTo>
                    <a:lnTo>
                      <a:pt x="111" y="97"/>
                    </a:lnTo>
                    <a:lnTo>
                      <a:pt x="111" y="98"/>
                    </a:lnTo>
                    <a:lnTo>
                      <a:pt x="111" y="99"/>
                    </a:lnTo>
                    <a:lnTo>
                      <a:pt x="111" y="100"/>
                    </a:lnTo>
                    <a:lnTo>
                      <a:pt x="111" y="101"/>
                    </a:lnTo>
                    <a:lnTo>
                      <a:pt x="111" y="175"/>
                    </a:lnTo>
                    <a:lnTo>
                      <a:pt x="111" y="176"/>
                    </a:lnTo>
                    <a:lnTo>
                      <a:pt x="111" y="177"/>
                    </a:lnTo>
                    <a:lnTo>
                      <a:pt x="111" y="178"/>
                    </a:lnTo>
                    <a:lnTo>
                      <a:pt x="111" y="179"/>
                    </a:lnTo>
                    <a:lnTo>
                      <a:pt x="111" y="180"/>
                    </a:lnTo>
                    <a:lnTo>
                      <a:pt x="110" y="181"/>
                    </a:lnTo>
                    <a:lnTo>
                      <a:pt x="110" y="182"/>
                    </a:lnTo>
                    <a:lnTo>
                      <a:pt x="110" y="183"/>
                    </a:lnTo>
                    <a:lnTo>
                      <a:pt x="110" y="184"/>
                    </a:lnTo>
                    <a:lnTo>
                      <a:pt x="110" y="185"/>
                    </a:lnTo>
                    <a:lnTo>
                      <a:pt x="109" y="185"/>
                    </a:lnTo>
                    <a:lnTo>
                      <a:pt x="109" y="186"/>
                    </a:lnTo>
                    <a:lnTo>
                      <a:pt x="109" y="187"/>
                    </a:lnTo>
                    <a:lnTo>
                      <a:pt x="108" y="188"/>
                    </a:lnTo>
                    <a:lnTo>
                      <a:pt x="108" y="189"/>
                    </a:lnTo>
                    <a:lnTo>
                      <a:pt x="107" y="189"/>
                    </a:lnTo>
                    <a:lnTo>
                      <a:pt x="107" y="190"/>
                    </a:lnTo>
                    <a:lnTo>
                      <a:pt x="106" y="191"/>
                    </a:lnTo>
                    <a:lnTo>
                      <a:pt x="106" y="192"/>
                    </a:lnTo>
                    <a:lnTo>
                      <a:pt x="105" y="193"/>
                    </a:lnTo>
                    <a:lnTo>
                      <a:pt x="104" y="194"/>
                    </a:lnTo>
                    <a:lnTo>
                      <a:pt x="103" y="195"/>
                    </a:lnTo>
                    <a:lnTo>
                      <a:pt x="102" y="196"/>
                    </a:lnTo>
                    <a:lnTo>
                      <a:pt x="101" y="197"/>
                    </a:lnTo>
                    <a:lnTo>
                      <a:pt x="100" y="197"/>
                    </a:lnTo>
                    <a:lnTo>
                      <a:pt x="100" y="198"/>
                    </a:lnTo>
                    <a:lnTo>
                      <a:pt x="99" y="198"/>
                    </a:lnTo>
                    <a:lnTo>
                      <a:pt x="99" y="199"/>
                    </a:lnTo>
                    <a:lnTo>
                      <a:pt x="98" y="199"/>
                    </a:lnTo>
                    <a:lnTo>
                      <a:pt x="97" y="199"/>
                    </a:lnTo>
                    <a:lnTo>
                      <a:pt x="97" y="200"/>
                    </a:lnTo>
                    <a:lnTo>
                      <a:pt x="96" y="200"/>
                    </a:lnTo>
                    <a:lnTo>
                      <a:pt x="96" y="201"/>
                    </a:lnTo>
                    <a:lnTo>
                      <a:pt x="95" y="201"/>
                    </a:lnTo>
                    <a:lnTo>
                      <a:pt x="94" y="201"/>
                    </a:lnTo>
                    <a:lnTo>
                      <a:pt x="94" y="202"/>
                    </a:lnTo>
                    <a:lnTo>
                      <a:pt x="93" y="202"/>
                    </a:lnTo>
                    <a:lnTo>
                      <a:pt x="92" y="202"/>
                    </a:lnTo>
                    <a:lnTo>
                      <a:pt x="91" y="203"/>
                    </a:lnTo>
                    <a:lnTo>
                      <a:pt x="90" y="203"/>
                    </a:lnTo>
                    <a:lnTo>
                      <a:pt x="89" y="203"/>
                    </a:lnTo>
                    <a:lnTo>
                      <a:pt x="88" y="204"/>
                    </a:lnTo>
                    <a:lnTo>
                      <a:pt x="87" y="204"/>
                    </a:lnTo>
                    <a:lnTo>
                      <a:pt x="86" y="204"/>
                    </a:lnTo>
                    <a:lnTo>
                      <a:pt x="85" y="204"/>
                    </a:lnTo>
                    <a:lnTo>
                      <a:pt x="84" y="205"/>
                    </a:lnTo>
                    <a:lnTo>
                      <a:pt x="83" y="205"/>
                    </a:lnTo>
                    <a:lnTo>
                      <a:pt x="82" y="205"/>
                    </a:lnTo>
                    <a:lnTo>
                      <a:pt x="82" y="310"/>
                    </a:lnTo>
                    <a:lnTo>
                      <a:pt x="27" y="310"/>
                    </a:lnTo>
                    <a:lnTo>
                      <a:pt x="27" y="205"/>
                    </a:lnTo>
                    <a:lnTo>
                      <a:pt x="25" y="205"/>
                    </a:lnTo>
                    <a:lnTo>
                      <a:pt x="24" y="204"/>
                    </a:lnTo>
                    <a:lnTo>
                      <a:pt x="23" y="204"/>
                    </a:lnTo>
                    <a:lnTo>
                      <a:pt x="22" y="204"/>
                    </a:lnTo>
                    <a:lnTo>
                      <a:pt x="22" y="203"/>
                    </a:lnTo>
                    <a:lnTo>
                      <a:pt x="21" y="203"/>
                    </a:lnTo>
                    <a:lnTo>
                      <a:pt x="20" y="203"/>
                    </a:lnTo>
                    <a:lnTo>
                      <a:pt x="19" y="202"/>
                    </a:lnTo>
                    <a:lnTo>
                      <a:pt x="18" y="202"/>
                    </a:lnTo>
                    <a:lnTo>
                      <a:pt x="17" y="202"/>
                    </a:lnTo>
                    <a:lnTo>
                      <a:pt x="17" y="201"/>
                    </a:lnTo>
                    <a:lnTo>
                      <a:pt x="16" y="201"/>
                    </a:lnTo>
                    <a:lnTo>
                      <a:pt x="15" y="200"/>
                    </a:lnTo>
                    <a:lnTo>
                      <a:pt x="14" y="200"/>
                    </a:lnTo>
                    <a:lnTo>
                      <a:pt x="13" y="199"/>
                    </a:lnTo>
                    <a:lnTo>
                      <a:pt x="12" y="199"/>
                    </a:lnTo>
                    <a:lnTo>
                      <a:pt x="11" y="198"/>
                    </a:lnTo>
                    <a:lnTo>
                      <a:pt x="10" y="198"/>
                    </a:lnTo>
                    <a:lnTo>
                      <a:pt x="10" y="197"/>
                    </a:lnTo>
                    <a:lnTo>
                      <a:pt x="9" y="197"/>
                    </a:lnTo>
                    <a:lnTo>
                      <a:pt x="9" y="196"/>
                    </a:lnTo>
                    <a:lnTo>
                      <a:pt x="8" y="196"/>
                    </a:lnTo>
                    <a:lnTo>
                      <a:pt x="7" y="195"/>
                    </a:lnTo>
                    <a:lnTo>
                      <a:pt x="6" y="194"/>
                    </a:lnTo>
                    <a:lnTo>
                      <a:pt x="5" y="193"/>
                    </a:lnTo>
                    <a:lnTo>
                      <a:pt x="4" y="192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0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2" y="188"/>
                    </a:lnTo>
                    <a:lnTo>
                      <a:pt x="1" y="188"/>
                    </a:lnTo>
                    <a:lnTo>
                      <a:pt x="1" y="187"/>
                    </a:lnTo>
                    <a:lnTo>
                      <a:pt x="1" y="186"/>
                    </a:lnTo>
                    <a:lnTo>
                      <a:pt x="0" y="185"/>
                    </a:lnTo>
                    <a:lnTo>
                      <a:pt x="0" y="184"/>
                    </a:lnTo>
                    <a:lnTo>
                      <a:pt x="0" y="183"/>
                    </a:lnTo>
                    <a:lnTo>
                      <a:pt x="0" y="182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01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0" y="98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3"/>
                    </a:lnTo>
                    <a:lnTo>
                      <a:pt x="0" y="92"/>
                    </a:lnTo>
                    <a:lnTo>
                      <a:pt x="1" y="91"/>
                    </a:lnTo>
                    <a:lnTo>
                      <a:pt x="1" y="90"/>
                    </a:lnTo>
                    <a:lnTo>
                      <a:pt x="1" y="89"/>
                    </a:lnTo>
                    <a:lnTo>
                      <a:pt x="1" y="88"/>
                    </a:lnTo>
                    <a:lnTo>
                      <a:pt x="2" y="88"/>
                    </a:lnTo>
                    <a:lnTo>
                      <a:pt x="2" y="87"/>
                    </a:lnTo>
                    <a:lnTo>
                      <a:pt x="2" y="86"/>
                    </a:lnTo>
                    <a:lnTo>
                      <a:pt x="3" y="85"/>
                    </a:lnTo>
                    <a:lnTo>
                      <a:pt x="3" y="84"/>
                    </a:lnTo>
                    <a:lnTo>
                      <a:pt x="3" y="83"/>
                    </a:lnTo>
                    <a:lnTo>
                      <a:pt x="4" y="83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6" y="79"/>
                    </a:lnTo>
                    <a:lnTo>
                      <a:pt x="7" y="78"/>
                    </a:lnTo>
                    <a:lnTo>
                      <a:pt x="8" y="77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1" y="74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lnTo>
                      <a:pt x="15" y="71"/>
                    </a:lnTo>
                    <a:lnTo>
                      <a:pt x="15" y="70"/>
                    </a:lnTo>
                    <a:lnTo>
                      <a:pt x="16" y="70"/>
                    </a:lnTo>
                    <a:lnTo>
                      <a:pt x="17" y="70"/>
                    </a:lnTo>
                    <a:lnTo>
                      <a:pt x="18" y="69"/>
                    </a:lnTo>
                    <a:lnTo>
                      <a:pt x="19" y="69"/>
                    </a:lnTo>
                    <a:lnTo>
                      <a:pt x="19" y="68"/>
                    </a:lnTo>
                    <a:lnTo>
                      <a:pt x="20" y="68"/>
                    </a:lnTo>
                    <a:lnTo>
                      <a:pt x="21" y="68"/>
                    </a:lnTo>
                    <a:lnTo>
                      <a:pt x="22" y="67"/>
                    </a:lnTo>
                    <a:lnTo>
                      <a:pt x="23" y="67"/>
                    </a:lnTo>
                    <a:lnTo>
                      <a:pt x="24" y="67"/>
                    </a:lnTo>
                    <a:lnTo>
                      <a:pt x="25" y="66"/>
                    </a:lnTo>
                    <a:lnTo>
                      <a:pt x="26" y="66"/>
                    </a:lnTo>
                    <a:lnTo>
                      <a:pt x="27" y="66"/>
                    </a:lnTo>
                    <a:lnTo>
                      <a:pt x="28" y="66"/>
                    </a:lnTo>
                    <a:lnTo>
                      <a:pt x="29" y="65"/>
                    </a:lnTo>
                    <a:lnTo>
                      <a:pt x="30" y="65"/>
                    </a:lnTo>
                    <a:lnTo>
                      <a:pt x="31" y="65"/>
                    </a:lnTo>
                    <a:lnTo>
                      <a:pt x="32" y="65"/>
                    </a:lnTo>
                    <a:lnTo>
                      <a:pt x="33" y="65"/>
                    </a:lnTo>
                    <a:lnTo>
                      <a:pt x="34" y="65"/>
                    </a:lnTo>
                    <a:lnTo>
                      <a:pt x="35" y="65"/>
                    </a:lnTo>
                    <a:lnTo>
                      <a:pt x="36" y="65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4"/>
                    </a:lnTo>
                    <a:lnTo>
                      <a:pt x="42" y="64"/>
                    </a:lnTo>
                    <a:lnTo>
                      <a:pt x="43" y="64"/>
                    </a:lnTo>
                    <a:lnTo>
                      <a:pt x="44" y="64"/>
                    </a:lnTo>
                    <a:lnTo>
                      <a:pt x="45" y="64"/>
                    </a:lnTo>
                    <a:lnTo>
                      <a:pt x="46" y="65"/>
                    </a:lnTo>
                    <a:lnTo>
                      <a:pt x="47" y="65"/>
                    </a:lnTo>
                    <a:lnTo>
                      <a:pt x="47" y="64"/>
                    </a:lnTo>
                    <a:lnTo>
                      <a:pt x="48" y="63"/>
                    </a:lnTo>
                    <a:lnTo>
                      <a:pt x="47" y="62"/>
                    </a:lnTo>
                    <a:lnTo>
                      <a:pt x="46" y="62"/>
                    </a:lnTo>
                    <a:lnTo>
                      <a:pt x="45" y="62"/>
                    </a:lnTo>
                    <a:lnTo>
                      <a:pt x="44" y="61"/>
                    </a:lnTo>
                    <a:lnTo>
                      <a:pt x="43" y="61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0" y="59"/>
                    </a:lnTo>
                    <a:lnTo>
                      <a:pt x="39" y="59"/>
                    </a:lnTo>
                    <a:lnTo>
                      <a:pt x="39" y="58"/>
                    </a:lnTo>
                    <a:lnTo>
                      <a:pt x="38" y="58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6" y="56"/>
                    </a:lnTo>
                    <a:lnTo>
                      <a:pt x="35" y="56"/>
                    </a:lnTo>
                    <a:lnTo>
                      <a:pt x="35" y="55"/>
                    </a:lnTo>
                    <a:lnTo>
                      <a:pt x="34" y="55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3"/>
                    </a:lnTo>
                    <a:lnTo>
                      <a:pt x="32" y="52"/>
                    </a:lnTo>
                    <a:lnTo>
                      <a:pt x="31" y="52"/>
                    </a:lnTo>
                    <a:lnTo>
                      <a:pt x="31" y="51"/>
                    </a:lnTo>
                    <a:lnTo>
                      <a:pt x="30" y="51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9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7" y="46"/>
                    </a:lnTo>
                    <a:lnTo>
                      <a:pt x="27" y="45"/>
                    </a:lnTo>
                    <a:lnTo>
                      <a:pt x="27" y="44"/>
                    </a:lnTo>
                    <a:lnTo>
                      <a:pt x="26" y="43"/>
                    </a:lnTo>
                    <a:lnTo>
                      <a:pt x="26" y="42"/>
                    </a:lnTo>
                    <a:lnTo>
                      <a:pt x="26" y="41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5" y="38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4" y="29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6" y="22"/>
                    </a:lnTo>
                    <a:lnTo>
                      <a:pt x="26" y="21"/>
                    </a:lnTo>
                    <a:lnTo>
                      <a:pt x="27" y="20"/>
                    </a:lnTo>
                    <a:lnTo>
                      <a:pt x="27" y="19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9" y="16"/>
                    </a:lnTo>
                    <a:lnTo>
                      <a:pt x="29" y="15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1" y="13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2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6" y="0"/>
                    </a:lnTo>
                    <a:lnTo>
                      <a:pt x="57" y="0"/>
                    </a:lnTo>
                    <a:lnTo>
                      <a:pt x="58" y="0"/>
                    </a:lnTo>
                    <a:lnTo>
                      <a:pt x="59" y="0"/>
                    </a:lnTo>
                    <a:lnTo>
                      <a:pt x="60" y="1"/>
                    </a:lnTo>
                    <a:lnTo>
                      <a:pt x="61" y="1"/>
                    </a:lnTo>
                    <a:lnTo>
                      <a:pt x="62" y="1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3"/>
                    </a:lnTo>
                    <a:lnTo>
                      <a:pt x="69" y="3"/>
                    </a:lnTo>
                    <a:lnTo>
                      <a:pt x="70" y="4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73" y="5"/>
                    </a:lnTo>
                    <a:lnTo>
                      <a:pt x="73" y="6"/>
                    </a:lnTo>
                    <a:lnTo>
                      <a:pt x="74" y="6"/>
                    </a:lnTo>
                    <a:lnTo>
                      <a:pt x="75" y="7"/>
                    </a:lnTo>
                    <a:lnTo>
                      <a:pt x="76" y="7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79" y="11"/>
                    </a:lnTo>
                    <a:lnTo>
                      <a:pt x="80" y="11"/>
                    </a:lnTo>
                    <a:lnTo>
                      <a:pt x="80" y="12"/>
                    </a:lnTo>
                    <a:lnTo>
                      <a:pt x="81" y="13"/>
                    </a:lnTo>
                    <a:lnTo>
                      <a:pt x="82" y="14"/>
                    </a:lnTo>
                    <a:lnTo>
                      <a:pt x="82" y="15"/>
                    </a:lnTo>
                    <a:lnTo>
                      <a:pt x="83" y="16"/>
                    </a:lnTo>
                    <a:lnTo>
                      <a:pt x="84" y="17"/>
                    </a:lnTo>
                    <a:lnTo>
                      <a:pt x="84" y="18"/>
                    </a:lnTo>
                    <a:lnTo>
                      <a:pt x="85" y="19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6" y="24"/>
                    </a:lnTo>
                    <a:lnTo>
                      <a:pt x="87" y="25"/>
                    </a:lnTo>
                    <a:lnTo>
                      <a:pt x="87" y="26"/>
                    </a:lnTo>
                    <a:lnTo>
                      <a:pt x="87" y="27"/>
                    </a:lnTo>
                    <a:lnTo>
                      <a:pt x="87" y="28"/>
                    </a:lnTo>
                    <a:lnTo>
                      <a:pt x="87" y="29"/>
                    </a:lnTo>
                    <a:lnTo>
                      <a:pt x="87" y="30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7" y="36"/>
                    </a:lnTo>
                    <a:lnTo>
                      <a:pt x="87" y="37"/>
                    </a:lnTo>
                    <a:lnTo>
                      <a:pt x="87" y="38"/>
                    </a:lnTo>
                    <a:lnTo>
                      <a:pt x="87" y="39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1"/>
                    </a:lnTo>
                    <a:lnTo>
                      <a:pt x="86" y="42"/>
                    </a:lnTo>
                    <a:lnTo>
                      <a:pt x="85" y="42"/>
                    </a:lnTo>
                    <a:lnTo>
                      <a:pt x="85" y="43"/>
                    </a:lnTo>
                    <a:lnTo>
                      <a:pt x="85" y="44"/>
                    </a:lnTo>
                    <a:lnTo>
                      <a:pt x="84" y="45"/>
                    </a:lnTo>
                    <a:lnTo>
                      <a:pt x="84" y="46"/>
                    </a:lnTo>
                    <a:lnTo>
                      <a:pt x="84" y="47"/>
                    </a:lnTo>
                    <a:lnTo>
                      <a:pt x="83" y="47"/>
                    </a:lnTo>
                    <a:lnTo>
                      <a:pt x="83" y="48"/>
                    </a:lnTo>
                    <a:lnTo>
                      <a:pt x="82" y="48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1" y="50"/>
                    </a:lnTo>
                    <a:lnTo>
                      <a:pt x="81" y="51"/>
                    </a:lnTo>
                    <a:lnTo>
                      <a:pt x="80" y="51"/>
                    </a:lnTo>
                    <a:lnTo>
                      <a:pt x="80" y="52"/>
                    </a:lnTo>
                    <a:lnTo>
                      <a:pt x="79" y="53"/>
                    </a:lnTo>
                    <a:lnTo>
                      <a:pt x="78" y="54"/>
                    </a:lnTo>
                    <a:lnTo>
                      <a:pt x="77" y="55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4" y="57"/>
                    </a:lnTo>
                    <a:lnTo>
                      <a:pt x="74" y="58"/>
                    </a:lnTo>
                    <a:lnTo>
                      <a:pt x="73" y="58"/>
                    </a:lnTo>
                    <a:lnTo>
                      <a:pt x="72" y="59"/>
                    </a:lnTo>
                    <a:lnTo>
                      <a:pt x="71" y="59"/>
                    </a:lnTo>
                    <a:lnTo>
                      <a:pt x="71" y="60"/>
                    </a:lnTo>
                    <a:lnTo>
                      <a:pt x="70" y="60"/>
                    </a:lnTo>
                    <a:lnTo>
                      <a:pt x="69" y="60"/>
                    </a:lnTo>
                    <a:lnTo>
                      <a:pt x="68" y="61"/>
                    </a:lnTo>
                    <a:lnTo>
                      <a:pt x="67" y="61"/>
                    </a:lnTo>
                    <a:lnTo>
                      <a:pt x="66" y="62"/>
                    </a:lnTo>
                    <a:lnTo>
                      <a:pt x="65" y="62"/>
                    </a:lnTo>
                    <a:lnTo>
                      <a:pt x="64" y="62"/>
                    </a:lnTo>
                    <a:lnTo>
                      <a:pt x="63" y="63"/>
                    </a:lnTo>
                    <a:lnTo>
                      <a:pt x="62" y="63"/>
                    </a:lnTo>
                    <a:lnTo>
                      <a:pt x="62" y="64"/>
                    </a:lnTo>
                    <a:lnTo>
                      <a:pt x="63" y="64"/>
                    </a:lnTo>
                    <a:lnTo>
                      <a:pt x="63" y="65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/>
              </a:p>
            </p:txBody>
          </p:sp>
        </p:grpSp>
      </p:grpSp>
      <p:grpSp>
        <p:nvGrpSpPr>
          <p:cNvPr id="11" name="Group 34"/>
          <p:cNvGrpSpPr/>
          <p:nvPr/>
        </p:nvGrpSpPr>
        <p:grpSpPr>
          <a:xfrm>
            <a:off x="1567817" y="1985952"/>
            <a:ext cx="2982652" cy="1145047"/>
            <a:chOff x="3075983" y="2534594"/>
            <a:chExt cx="2982652" cy="1145047"/>
          </a:xfrm>
        </p:grpSpPr>
        <p:cxnSp>
          <p:nvCxnSpPr>
            <p:cNvPr id="12" name="Elbow Connector 84"/>
            <p:cNvCxnSpPr/>
            <p:nvPr/>
          </p:nvCxnSpPr>
          <p:spPr>
            <a:xfrm>
              <a:off x="5910550" y="2969538"/>
              <a:ext cx="148085" cy="710103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53"/>
            <p:cNvGrpSpPr/>
            <p:nvPr/>
          </p:nvGrpSpPr>
          <p:grpSpPr>
            <a:xfrm>
              <a:off x="3075983" y="2534594"/>
              <a:ext cx="2799842" cy="914400"/>
              <a:chOff x="3052833" y="2534594"/>
              <a:chExt cx="2799842" cy="914400"/>
            </a:xfrm>
          </p:grpSpPr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3052833" y="2534594"/>
                <a:ext cx="2799842" cy="9144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166688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en-US" altLang="ja-JP" sz="1400" b="1" dirty="0" err="1" smtClean="0">
                    <a:latin typeface="SD_Gothic L" panose="02030504000101010101" pitchFamily="18" charset="-127"/>
                    <a:ea typeface="SD_Gothic L" panose="02030504000101010101" pitchFamily="18" charset="-127"/>
                    <a:cs typeface="Arial" pitchFamily="34" charset="0"/>
                  </a:rPr>
                  <a:t>몰입</a:t>
                </a:r>
                <a:endParaRPr lang="en-US" altLang="ja-JP" sz="1400" b="1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SD_Gothic L" panose="02030504000101010101" pitchFamily="18" charset="-127"/>
                    <a:ea typeface="SD_Gothic L" panose="02030504000101010101" pitchFamily="18" charset="-127"/>
                    <a:cs typeface="Arial" pitchFamily="34" charset="0"/>
                  </a:rPr>
                  <a:t>약속</a:t>
                </a:r>
                <a:endParaRPr lang="en-US" altLang="ja-JP" sz="1400" b="1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endParaRPr>
              </a:p>
              <a:p>
                <a:pPr marL="166688" lvl="1" indent="-166688">
                  <a:spcBef>
                    <a:spcPts val="100"/>
                  </a:spcBef>
                  <a:spcAft>
                    <a:spcPts val="100"/>
                  </a:spcAft>
                  <a:buClr>
                    <a:schemeClr val="tx1"/>
                  </a:buClr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en-US" altLang="ja-JP" sz="1400" b="1" dirty="0" err="1" smtClean="0">
                    <a:latin typeface="SD_Gothic L" panose="02030504000101010101" pitchFamily="18" charset="-127"/>
                    <a:ea typeface="SD_Gothic L" panose="02030504000101010101" pitchFamily="18" charset="-127"/>
                    <a:cs typeface="Arial" pitchFamily="34" charset="0"/>
                  </a:rPr>
                  <a:t>자발적인</a:t>
                </a:r>
                <a:r>
                  <a:rPr lang="en-US" altLang="ja-JP" sz="1400" b="1" dirty="0" smtClean="0">
                    <a:latin typeface="SD_Gothic L" panose="02030504000101010101" pitchFamily="18" charset="-127"/>
                    <a:ea typeface="SD_Gothic L" panose="02030504000101010101" pitchFamily="18" charset="-127"/>
                    <a:cs typeface="Arial" pitchFamily="34" charset="0"/>
                  </a:rPr>
                  <a:t> </a:t>
                </a:r>
                <a:r>
                  <a:rPr lang="en-US" altLang="ja-JP" sz="1400" b="1" dirty="0" err="1" smtClean="0">
                    <a:latin typeface="SD_Gothic L" panose="02030504000101010101" pitchFamily="18" charset="-127"/>
                    <a:ea typeface="SD_Gothic L" panose="02030504000101010101" pitchFamily="18" charset="-127"/>
                    <a:cs typeface="Arial" pitchFamily="34" charset="0"/>
                  </a:rPr>
                  <a:t>노력</a:t>
                </a:r>
                <a:endParaRPr lang="en-US" altLang="ja-JP" sz="1400" b="1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endParaRPr>
              </a:p>
            </p:txBody>
          </p:sp>
          <p:pic>
            <p:nvPicPr>
              <p:cNvPr id="15" name="Picture 14" descr="cogs_icon_white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62492" flipH="1">
                <a:off x="3152422" y="2722307"/>
                <a:ext cx="457200" cy="53897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6" name="Group 65"/>
          <p:cNvGrpSpPr/>
          <p:nvPr/>
        </p:nvGrpSpPr>
        <p:grpSpPr>
          <a:xfrm>
            <a:off x="1567816" y="4250535"/>
            <a:ext cx="2971078" cy="1230421"/>
            <a:chOff x="3075982" y="4799177"/>
            <a:chExt cx="2971078" cy="1230421"/>
          </a:xfrm>
        </p:grpSpPr>
        <p:cxnSp>
          <p:nvCxnSpPr>
            <p:cNvPr id="17" name="Elbow Connector 84"/>
            <p:cNvCxnSpPr/>
            <p:nvPr/>
          </p:nvCxnSpPr>
          <p:spPr>
            <a:xfrm flipV="1">
              <a:off x="5898975" y="4799177"/>
              <a:ext cx="148085" cy="741662"/>
            </a:xfrm>
            <a:prstGeom prst="bentConnector2">
              <a:avLst/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54"/>
            <p:cNvGrpSpPr/>
            <p:nvPr/>
          </p:nvGrpSpPr>
          <p:grpSpPr>
            <a:xfrm>
              <a:off x="3075982" y="5052080"/>
              <a:ext cx="2799843" cy="977518"/>
              <a:chOff x="3052832" y="5052080"/>
              <a:chExt cx="2799843" cy="977518"/>
            </a:xfrm>
          </p:grpSpPr>
          <p:sp>
            <p:nvSpPr>
              <p:cNvPr id="19" name="Oval 26"/>
              <p:cNvSpPr>
                <a:spLocks noChangeArrowheads="1"/>
              </p:cNvSpPr>
              <p:nvPr/>
            </p:nvSpPr>
            <p:spPr bwMode="auto">
              <a:xfrm>
                <a:off x="3052832" y="5052080"/>
                <a:ext cx="2799843" cy="9775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algn="ctr">
                <a:noFill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640080" tIns="71991" rIns="0" bIns="71991" anchor="ctr" anchorCtr="0"/>
              <a:lstStyle/>
              <a:p>
                <a:pPr marL="285750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228573" algn="l"/>
                  </a:tabLst>
                </a:pPr>
                <a:r>
                  <a:rPr lang="ko-KR" altLang="en-US" sz="1400" b="1" dirty="0">
                    <a:latin typeface="SD_Gothic L" panose="02030504000101010101" pitchFamily="18" charset="-127"/>
                    <a:ea typeface="SD_Gothic L" panose="02030504000101010101" pitchFamily="18" charset="-127"/>
                    <a:cs typeface="Arial" pitchFamily="34" charset="0"/>
                  </a:rPr>
                  <a:t>실행환경조성</a:t>
                </a: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ko-KR" altLang="en-US" sz="1400" b="1" dirty="0">
                    <a:latin typeface="SD_Gothic L" panose="02030504000101010101" pitchFamily="18" charset="-127"/>
                    <a:ea typeface="SD_Gothic L" panose="02030504000101010101" pitchFamily="18" charset="-127"/>
                    <a:cs typeface="Arial" pitchFamily="34" charset="0"/>
                  </a:rPr>
                  <a:t>적절한 </a:t>
                </a:r>
                <a:r>
                  <a:rPr lang="ko-KR" altLang="en-US" sz="1400" b="1" dirty="0" smtClean="0">
                    <a:latin typeface="SD_Gothic L" panose="02030504000101010101" pitchFamily="18" charset="-127"/>
                    <a:ea typeface="SD_Gothic L" panose="02030504000101010101" pitchFamily="18" charset="-127"/>
                    <a:cs typeface="Arial" pitchFamily="34" charset="0"/>
                  </a:rPr>
                  <a:t>업무</a:t>
                </a:r>
                <a:endParaRPr lang="en-US" altLang="ko-KR" sz="1400" b="1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endParaRPr>
              </a:p>
              <a:p>
                <a:pPr marL="285750" lvl="1" indent="-285750">
                  <a:spcBef>
                    <a:spcPts val="100"/>
                  </a:spcBef>
                  <a:spcAft>
                    <a:spcPts val="100"/>
                  </a:spcAft>
                  <a:buSzPct val="120000"/>
                  <a:buFont typeface="Arial" panose="020B0604020202020204" pitchFamily="34" charset="0"/>
                  <a:buChar char="•"/>
                  <a:tabLst>
                    <a:tab pos="173038" algn="l"/>
                  </a:tabLst>
                </a:pPr>
                <a:r>
                  <a:rPr lang="ko-KR" altLang="en-US" sz="1400" b="1" dirty="0">
                    <a:latin typeface="SD_Gothic L" panose="02030504000101010101" pitchFamily="18" charset="-127"/>
                    <a:ea typeface="SD_Gothic L" panose="02030504000101010101" pitchFamily="18" charset="-127"/>
                    <a:cs typeface="Arial" pitchFamily="34" charset="0"/>
                  </a:rPr>
                  <a:t>환경 지원</a:t>
                </a:r>
                <a:endParaRPr lang="ja-JP" altLang="en-US" sz="1400" b="1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endParaRPr>
              </a:p>
            </p:txBody>
          </p:sp>
          <p:pic>
            <p:nvPicPr>
              <p:cNvPr id="20" name="Picture 19" descr="tool_icon_white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689456" flipH="1">
                <a:off x="3147530" y="5285299"/>
                <a:ext cx="457200" cy="44796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21" name="Group 73"/>
          <p:cNvGrpSpPr/>
          <p:nvPr/>
        </p:nvGrpSpPr>
        <p:grpSpPr>
          <a:xfrm>
            <a:off x="5088960" y="1665912"/>
            <a:ext cx="2304740" cy="4094043"/>
            <a:chOff x="6597126" y="2214554"/>
            <a:chExt cx="2304740" cy="4094043"/>
          </a:xfrm>
        </p:grpSpPr>
        <p:cxnSp>
          <p:nvCxnSpPr>
            <p:cNvPr id="22" name="Elbow Connector 12"/>
            <p:cNvCxnSpPr/>
            <p:nvPr/>
          </p:nvCxnSpPr>
          <p:spPr>
            <a:xfrm flipV="1">
              <a:off x="6597126" y="4221088"/>
              <a:ext cx="274320" cy="2874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tx2"/>
              </a:solidFill>
              <a:tailEnd type="triangle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1"/>
            <p:cNvSpPr>
              <a:spLocks noChangeArrowheads="1"/>
            </p:cNvSpPr>
            <p:nvPr/>
          </p:nvSpPr>
          <p:spPr bwMode="gray">
            <a:xfrm>
              <a:off x="6888510" y="221455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lvl="0" algn="ctr" fontAlgn="base">
                <a:spcBef>
                  <a:spcPts val="1200"/>
                </a:spcBef>
                <a:spcAft>
                  <a:spcPts val="600"/>
                </a:spcAft>
              </a:pPr>
              <a:r>
                <a:rPr lang="ko-KR" altLang="en-US" sz="1600" b="1" dirty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재무 성과</a:t>
              </a:r>
              <a:endParaRPr lang="en-US" sz="1600" b="1" dirty="0" smtClean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gray">
            <a:xfrm>
              <a:off x="6888510" y="2882700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600" b="1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고객</a:t>
              </a:r>
              <a:r>
                <a:rPr lang="en-US" sz="1600" b="1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en-US" sz="1600" b="1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만족</a:t>
              </a:r>
              <a:endParaRPr lang="en-US" sz="1600" b="1" i="0" dirty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gray">
            <a:xfrm>
              <a:off x="6888510" y="5103594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ko-KR" altLang="en-US" sz="1600" b="1" dirty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인재 영입 및 보유</a:t>
              </a:r>
              <a:endParaRPr lang="en-US" sz="1600" b="1" dirty="0" smtClean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6888510" y="5759957"/>
              <a:ext cx="2011680" cy="548640"/>
            </a:xfrm>
            <a:prstGeom prst="roundRect">
              <a:avLst/>
            </a:prstGeom>
            <a:solidFill>
              <a:srgbClr val="E6E6E6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54000" rIns="91440" bIns="54000" anchor="ctr"/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75000"/>
              </a:pPr>
              <a:r>
                <a:rPr lang="en-US" sz="1600" b="1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직원</a:t>
              </a:r>
              <a:r>
                <a:rPr lang="en-US" sz="1600" b="1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en-US" sz="1600" b="1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성과</a:t>
              </a:r>
              <a:endParaRPr lang="en-US" sz="1600" b="1" i="0" dirty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gray">
            <a:xfrm>
              <a:off x="6890186" y="3551132"/>
              <a:ext cx="2011680" cy="1398811"/>
            </a:xfrm>
            <a:prstGeom prst="roundRect">
              <a:avLst/>
            </a:prstGeom>
            <a:solidFill>
              <a:srgbClr val="E70033"/>
            </a:solidFill>
            <a:ln w="190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54000" rIns="0" bIns="0" anchor="t" anchorCtr="0"/>
            <a:lstStyle/>
            <a:p>
              <a:pPr algn="ctr" fontAlgn="base"/>
              <a:r>
                <a:rPr lang="en-US" sz="1600" b="1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사업</a:t>
              </a:r>
              <a:r>
                <a:rPr lang="en-US" sz="1600" b="1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lang="en-US" sz="1600" b="1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성과</a:t>
              </a:r>
              <a:endParaRPr lang="en-US" sz="1600" b="1" dirty="0" smtClean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pic>
          <p:nvPicPr>
            <p:cNvPr id="28" name="Picture 27" descr="results_icon_HayBlue-White-Grey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1068" y="4033054"/>
              <a:ext cx="1280160" cy="75242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4361315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결과의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이해</a:t>
            </a:r>
            <a:endParaRPr lang="en-US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54922" y="2751775"/>
            <a:ext cx="7031635" cy="2233513"/>
            <a:chOff x="485222" y="2939387"/>
            <a:chExt cx="8191224" cy="239812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572000" y="4056063"/>
              <a:ext cx="0" cy="7620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lIns="82058" tIns="41029" rIns="82058" bIns="41029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 flipH="1">
              <a:off x="75088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 flipH="1">
              <a:off x="5975350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flipH="1">
              <a:off x="4257675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 flipH="1">
              <a:off x="2478088" y="3502025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 flipH="1">
              <a:off x="862013" y="3522663"/>
              <a:ext cx="609600" cy="533400"/>
            </a:xfrm>
            <a:prstGeom prst="rect">
              <a:avLst/>
            </a:prstGeom>
            <a:solidFill>
              <a:srgbClr val="C0C0C0"/>
            </a:solidFill>
            <a:ln w="12700" cap="sq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/>
              <a:r>
                <a:rPr kumimoji="1" lang="en-GB" sz="1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flipH="1">
              <a:off x="7015850" y="2942896"/>
              <a:ext cx="1660596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매우</a:t>
              </a:r>
              <a:r>
                <a:rPr kumimoji="1" lang="en-GB" sz="1100" dirty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나쁨</a:t>
              </a:r>
              <a:r>
                <a:rPr kumimoji="1" lang="en-GB" sz="1100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/</a:t>
              </a:r>
              <a:br>
                <a:rPr kumimoji="1" lang="en-GB" sz="1100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</a:br>
              <a:r>
                <a:rPr kumimoji="1" lang="en-GB" sz="1100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매우</a:t>
              </a:r>
              <a:r>
                <a:rPr kumimoji="1" lang="en-GB" sz="1100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동의하지</a:t>
              </a:r>
              <a:r>
                <a:rPr kumimoji="1" lang="en-GB" sz="1100" dirty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않음</a:t>
              </a:r>
              <a:endParaRPr kumimoji="1" lang="en-GB" sz="1100" dirty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 flipH="1">
              <a:off x="5691006" y="2941563"/>
              <a:ext cx="1180692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나쁨</a:t>
              </a:r>
              <a:r>
                <a:rPr kumimoji="1" lang="en-GB" sz="1100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/</a:t>
              </a:r>
              <a:br>
                <a:rPr kumimoji="1" lang="en-GB" sz="1100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</a:br>
              <a:r>
                <a:rPr kumimoji="1" lang="en-GB" sz="1100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동의하지</a:t>
              </a:r>
              <a:r>
                <a:rPr kumimoji="1" lang="en-GB" sz="1100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않음</a:t>
              </a:r>
              <a:endParaRPr kumimoji="1" lang="en-GB" sz="1100" dirty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 flipH="1">
              <a:off x="3595700" y="3116358"/>
              <a:ext cx="1922160" cy="2784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평균</a:t>
              </a:r>
              <a:r>
                <a:rPr kumimoji="1" lang="en-GB" sz="1100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/</a:t>
              </a:r>
              <a:r>
                <a:rPr kumimoji="1" lang="en-GB" sz="1100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중립</a:t>
              </a:r>
              <a:endParaRPr kumimoji="1" lang="en-GB" sz="1100" dirty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 flipH="1">
              <a:off x="2208077" y="2939387"/>
              <a:ext cx="1148911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좋음</a:t>
              </a:r>
              <a:r>
                <a:rPr kumimoji="1" lang="en-GB" sz="1100" dirty="0" smtClean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/ </a:t>
              </a:r>
              <a:endParaRPr kumimoji="1" lang="en-GB" sz="1100" dirty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  <a:p>
              <a:pPr algn="ctr"/>
              <a:r>
                <a:rPr kumimoji="1" lang="en-GB" sz="1100" dirty="0" err="1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동의함</a:t>
              </a:r>
              <a:endParaRPr kumimoji="1" lang="en-GB" sz="1100" dirty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 flipH="1">
              <a:off x="485222" y="2941185"/>
              <a:ext cx="1407982" cy="4586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91418" tIns="45709" rIns="91418" bIns="45709">
              <a:spAutoFit/>
            </a:bodyPr>
            <a:lstStyle/>
            <a:p>
              <a:pPr algn="ctr"/>
              <a:r>
                <a:rPr kumimoji="1" lang="en-GB" sz="1100" dirty="0" err="1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매우</a:t>
              </a:r>
              <a:r>
                <a:rPr kumimoji="1" lang="en-GB" sz="1100" dirty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 </a:t>
              </a:r>
              <a:r>
                <a:rPr kumimoji="1" lang="en-GB" sz="1100" dirty="0" err="1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좋음</a:t>
              </a:r>
              <a:r>
                <a:rPr kumimoji="1" lang="en-GB" sz="1100" dirty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/</a:t>
              </a:r>
            </a:p>
            <a:p>
              <a:pPr algn="ctr"/>
              <a:r>
                <a:rPr kumimoji="1" lang="ko-KR" altLang="en-US" sz="1100" dirty="0"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매우 동의함</a:t>
              </a:r>
              <a:endParaRPr kumimoji="1" lang="en-GB" sz="1100" dirty="0"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684505" y="4972050"/>
              <a:ext cx="2593391" cy="360327"/>
            </a:xfrm>
            <a:prstGeom prst="rect">
              <a:avLst/>
            </a:prstGeom>
            <a:solidFill>
              <a:srgbClr val="92D05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 dirty="0" err="1">
                  <a:solidFill>
                    <a:srgbClr val="FFFFFF"/>
                  </a:solidFill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긍정적</a:t>
              </a:r>
              <a:endParaRPr kumimoji="1" lang="en-GB" sz="1600" dirty="0">
                <a:solidFill>
                  <a:srgbClr val="FFFFFF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5789866" y="4970463"/>
              <a:ext cx="2669668" cy="360327"/>
            </a:xfrm>
            <a:prstGeom prst="rect">
              <a:avLst/>
            </a:prstGeom>
            <a:solidFill>
              <a:srgbClr val="EA002A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lIns="91418" tIns="45709" rIns="91418" bIns="45709">
              <a:spAutoFit/>
            </a:bodyPr>
            <a:lstStyle/>
            <a:p>
              <a:pPr algn="ctr"/>
              <a:r>
                <a:rPr kumimoji="1" lang="en-GB" sz="1600" dirty="0" err="1">
                  <a:solidFill>
                    <a:srgbClr val="FFFFFF"/>
                  </a:solidFill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부정적</a:t>
              </a:r>
              <a:endParaRPr kumimoji="1" lang="en-GB" sz="1600" dirty="0">
                <a:solidFill>
                  <a:srgbClr val="FFFFFF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200400" y="4972050"/>
              <a:ext cx="2590800" cy="365461"/>
            </a:xfrm>
            <a:prstGeom prst="rect">
              <a:avLst/>
            </a:prstGeom>
            <a:solidFill>
              <a:srgbClr val="FFC000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1418" tIns="45709" rIns="91418" bIns="45709" anchor="ctr"/>
            <a:lstStyle/>
            <a:p>
              <a:pPr algn="ctr">
                <a:defRPr/>
              </a:pPr>
              <a:r>
                <a:rPr kumimoji="1" lang="en-GB" sz="1600" dirty="0" err="1">
                  <a:solidFill>
                    <a:schemeClr val="bg1"/>
                  </a:solidFill>
                  <a:latin typeface="SD_Gothic L" panose="02030504000101010101" pitchFamily="18" charset="-127"/>
                  <a:ea typeface="SD_Gothic L" panose="02030504000101010101" pitchFamily="18" charset="-127"/>
                  <a:cs typeface="Arial" pitchFamily="34" charset="0"/>
                </a:rPr>
                <a:t>중립</a:t>
              </a:r>
              <a:endParaRPr kumimoji="1" lang="en-GB" sz="1600" dirty="0">
                <a:solidFill>
                  <a:schemeClr val="bg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endParaRPr>
            </a:p>
          </p:txBody>
        </p:sp>
        <p:sp>
          <p:nvSpPr>
            <p:cNvPr id="18" name="AutoShape 24"/>
            <p:cNvSpPr/>
            <p:nvPr/>
          </p:nvSpPr>
          <p:spPr bwMode="gray">
            <a:xfrm rot="-5400000">
              <a:off x="1646238" y="3554413"/>
              <a:ext cx="596900" cy="1930400"/>
            </a:xfrm>
            <a:prstGeom prst="leftBrace">
              <a:avLst>
                <a:gd name="adj1" fmla="val 2615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5"/>
            <p:cNvSpPr/>
            <p:nvPr/>
          </p:nvSpPr>
          <p:spPr bwMode="gray">
            <a:xfrm rot="16200000">
              <a:off x="6749314" y="3556794"/>
              <a:ext cx="598488" cy="1930400"/>
            </a:xfrm>
            <a:prstGeom prst="leftBrace">
              <a:avLst>
                <a:gd name="adj1" fmla="val 26087"/>
                <a:gd name="adj2" fmla="val 50000"/>
              </a:avLst>
            </a:prstGeom>
            <a:noFill/>
            <a:ln w="6350">
              <a:solidFill>
                <a:schemeClr val="tx1"/>
              </a:solidFill>
              <a:round/>
            </a:ln>
          </p:spPr>
          <p:txBody>
            <a:bodyPr wrap="none" lIns="0" tIns="0" rIns="0" bIns="0" anchor="ctr"/>
            <a:lstStyle/>
            <a:p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26989" y="1396814"/>
            <a:ext cx="8055979" cy="117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 algn="ctr">
              <a:lnSpc>
                <a:spcPct val="110000"/>
              </a:lnSpc>
            </a:pP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설문조사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질문에는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'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매우 좋음</a:t>
            </a: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/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매우 </a:t>
            </a:r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동의함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'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에서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'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매우 </a:t>
            </a:r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나쁨 </a:t>
            </a:r>
            <a:endParaRPr lang="en-US" altLang="ko-KR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SD_Gothic L" panose="02030504000101010101" pitchFamily="18" charset="-127"/>
              <a:ea typeface="SD_Gothic L" panose="02030504000101010101" pitchFamily="18" charset="-127"/>
              <a:cs typeface="Arial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ko-K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/</a:t>
            </a:r>
            <a:r>
              <a:rPr lang="ko-KR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매우 동의하지 </a:t>
            </a:r>
            <a:r>
              <a:rPr lang="ko-KR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않음</a:t>
            </a:r>
            <a:r>
              <a:rPr lang="en-US" altLang="ko-K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'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까지의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점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척도가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GB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사용되었습니다</a:t>
            </a:r>
            <a:r>
              <a:rPr lang="en-GB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. </a:t>
            </a:r>
            <a:endParaRPr lang="en-GB" sz="2400" dirty="0" smtClean="0">
              <a:solidFill>
                <a:schemeClr val="tx1"/>
              </a:solidFill>
              <a:latin typeface="SD_Gothic L" panose="02030504000101010101" pitchFamily="18" charset="-127"/>
              <a:ea typeface="SD_Gothic L" panose="02030504000101010101" pitchFamily="18" charset="-127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  <a:spcAft>
                <a:spcPts val="669"/>
              </a:spcAft>
            </a:pPr>
            <a:endParaRPr lang="en-GB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871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093781"/>
            <a:ext cx="7772400" cy="1362075"/>
          </a:xfrm>
        </p:spPr>
        <p:txBody>
          <a:bodyPr/>
          <a:lstStyle/>
          <a:p>
            <a:r>
              <a:rPr lang="ko-KR" altLang="en-US" dirty="0">
                <a:latin typeface="SD_Gothic L" panose="02030504000101010101" pitchFamily="18" charset="-127"/>
                <a:ea typeface="SD_Gothic L" panose="02030504000101010101" pitchFamily="18" charset="-127"/>
              </a:rPr>
              <a:t>관리자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8254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액션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플랜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endParaRPr lang="en-US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508200"/>
              </p:ext>
            </p:extLst>
          </p:nvPr>
        </p:nvGraphicFramePr>
        <p:xfrm>
          <a:off x="505778" y="1283940"/>
          <a:ext cx="8132445" cy="543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1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5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5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7980">
                <a:tc>
                  <a:txBody>
                    <a:bodyPr/>
                    <a:lstStyle/>
                    <a:p>
                      <a:pPr lvl="0" algn="ctr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SD_Gothic B" panose="02030504000101010101" pitchFamily="18" charset="-127"/>
                          <a:ea typeface="SD_Gothic B" panose="02030504000101010101" pitchFamily="18" charset="-127"/>
                          <a:cs typeface="Arial" pitchFamily="34" charset="0"/>
                        </a:rPr>
                        <a:t>기회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SD_Gothic B" panose="02030504000101010101" pitchFamily="18" charset="-127"/>
                        <a:ea typeface="SD_Gothic B" panose="02030504000101010101" pitchFamily="18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o-KR" altLang="en-US" sz="1800" b="0" dirty="0" smtClean="0">
                          <a:solidFill>
                            <a:schemeClr val="bg1"/>
                          </a:solidFill>
                          <a:latin typeface="SD_Gothic B" panose="02030504000101010101" pitchFamily="18" charset="-127"/>
                          <a:ea typeface="SD_Gothic B" panose="02030504000101010101" pitchFamily="18" charset="-127"/>
                          <a:cs typeface="Arial" pitchFamily="34" charset="0"/>
                        </a:rPr>
                        <a:t>우리가 할 일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SD_Gothic B" panose="02030504000101010101" pitchFamily="18" charset="-127"/>
                        <a:ea typeface="SD_Gothic B" panose="02030504000101010101" pitchFamily="18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ko-KR" altLang="en-US" sz="1800" b="0" dirty="0" smtClean="0">
                          <a:solidFill>
                            <a:schemeClr val="bg1"/>
                          </a:solidFill>
                          <a:latin typeface="SD_Gothic B" panose="02030504000101010101" pitchFamily="18" charset="-127"/>
                          <a:ea typeface="SD_Gothic B" panose="02030504000101010101" pitchFamily="18" charset="-127"/>
                          <a:cs typeface="Arial" pitchFamily="34" charset="0"/>
                        </a:rPr>
                        <a:t>기한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SD_Gothic B" panose="02030504000101010101" pitchFamily="18" charset="-127"/>
                        <a:ea typeface="SD_Gothic B" panose="02030504000101010101" pitchFamily="18" charset="-127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8479">
                <a:tc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 fontAlgn="b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6476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89573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9238" y="2120508"/>
            <a:ext cx="7772400" cy="1362075"/>
          </a:xfrm>
        </p:spPr>
        <p:txBody>
          <a:bodyPr/>
          <a:lstStyle/>
          <a:p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부록</a:t>
            </a:r>
            <a:endParaRPr lang="en-US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967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조사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영역</a:t>
            </a:r>
            <a:r>
              <a:rPr lang="en-US" dirty="0" smtClean="0">
                <a:latin typeface="SD_Gothic L" panose="02030504000101010101" pitchFamily="18" charset="-127"/>
                <a:ea typeface="SD_Gothic L" panose="02030504000101010101" pitchFamily="18" charset="-127"/>
              </a:rPr>
              <a:t> 및 </a:t>
            </a:r>
            <a:r>
              <a:rPr lang="en-US" dirty="0" err="1" smtClean="0">
                <a:latin typeface="SD_Gothic L" panose="02030504000101010101" pitchFamily="18" charset="-127"/>
                <a:ea typeface="SD_Gothic L" panose="02030504000101010101" pitchFamily="18" charset="-127"/>
              </a:rPr>
              <a:t>질문</a:t>
            </a:r>
            <a:endParaRPr lang="en-US" dirty="0">
              <a:latin typeface="SD_Gothic L" panose="02030504000101010101" pitchFamily="18" charset="-127"/>
              <a:ea typeface="SD_Gothic L" panose="02030504000101010101" pitchFamily="18" charset="-127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978984"/>
              </p:ext>
            </p:extLst>
          </p:nvPr>
        </p:nvGraphicFramePr>
        <p:xfrm>
          <a:off x="800100" y="1268453"/>
          <a:ext cx="7543800" cy="50675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112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30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4210">
                <a:tc>
                  <a:txBody>
                    <a:bodyPr/>
                    <a:lstStyle/>
                    <a:p>
                      <a:pPr algn="ctr"/>
                      <a:r>
                        <a:rPr lang="en-US" sz="1300" b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영역</a:t>
                      </a:r>
                      <a:endParaRPr lang="en-US" sz="13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3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설문 조사 질문</a:t>
                      </a:r>
                      <a:endParaRPr lang="en-US" sz="13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00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002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권한 및 권한 위임</a:t>
                      </a:r>
                      <a:endParaRPr lang="en-US" sz="1000" b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smtClean="0"/>
                        <a:t>21. </a:t>
                      </a:r>
                      <a:r>
                        <a:rPr lang="en-US" sz="1000" u="none" strike="noStrike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 내 업무를 효율적으로 수행할 충분한 권한을 갖고 있다. 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smtClean="0"/>
                        <a:t>22. </a:t>
                      </a:r>
                      <a:r>
                        <a:rPr lang="en-US" sz="1000" u="none" strike="noStrike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나의 아이디어가 채택되어 실제 활용될 기회가 있다.  </a:t>
                      </a:r>
                      <a:endParaRPr lang="en-US" sz="1000" u="none" strike="noStrike" dirty="0" smtClean="0">
                        <a:latin typeface="SD_Gothic L" panose="02030504000101010101" pitchFamily="18" charset="-127"/>
                        <a:ea typeface="SD_Gothic L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명확하고 확실한</a:t>
                      </a:r>
                      <a:r>
                        <a:rPr lang="en-US" sz="1000" b="0" baseline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 방향성 제시</a:t>
                      </a:r>
                      <a:endParaRPr lang="en-US" sz="1000" b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1.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Aramark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의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전략과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목표를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잘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이해하고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ko-KR" alt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altLang="ko-KR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.*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u="none" strike="noStrike" dirty="0" smtClean="0"/>
                        <a:t>2.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내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업무가</a:t>
                      </a:r>
                      <a:r>
                        <a:rPr lang="en-US" sz="1000" u="none" strike="noStrike" dirty="0" smtClean="0"/>
                        <a:t> </a:t>
                      </a:r>
                      <a:r>
                        <a:rPr lang="en-US" sz="1000" u="none" strike="noStrike" dirty="0" err="1" smtClean="0"/>
                        <a:t>Aramark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의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성공에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실제로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기여한다고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u="none" strike="noStrike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느낀다</a:t>
                      </a:r>
                      <a:r>
                        <a:rPr lang="en-US" sz="1000" u="none" strike="noStrike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리더에</a:t>
                      </a:r>
                      <a:r>
                        <a:rPr lang="en-US" sz="1000" b="0" baseline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 대한 신뢰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8. </a:t>
                      </a:r>
                      <a:r>
                        <a:rPr lang="en-US" sz="1000" dirty="0" err="1" smtClean="0"/>
                        <a:t>Aramark는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지역사회와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강한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유대관계를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형성하고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 </a:t>
                      </a:r>
                    </a:p>
                    <a:p>
                      <a:r>
                        <a:rPr lang="en-US" sz="1000" dirty="0" smtClean="0"/>
                        <a:t>9. </a:t>
                      </a:r>
                      <a:r>
                        <a:rPr lang="en-US" sz="1000" dirty="0" err="1" smtClean="0"/>
                        <a:t>Aramark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대체로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효율적으로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잘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운영되고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</a:t>
                      </a:r>
                    </a:p>
                    <a:p>
                      <a:r>
                        <a:rPr lang="en-US" sz="1000" dirty="0" smtClean="0"/>
                        <a:t>19. </a:t>
                      </a:r>
                      <a:r>
                        <a:rPr lang="en-US" altLang="ko-KR" sz="1000" dirty="0" smtClean="0">
                          <a:latin typeface="+mn-lt"/>
                          <a:ea typeface="SD_Gothic L" panose="02030504000101010101" pitchFamily="18" charset="-127"/>
                        </a:rPr>
                        <a:t>Aramark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직원들 간의 의사소통이 얼마나 개방적이고 정직한지 평가해 주십시오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endParaRPr lang="en-US" sz="1000" dirty="0" smtClean="0">
                        <a:latin typeface="SD_Gothic L" panose="02030504000101010101" pitchFamily="18" charset="-127"/>
                        <a:ea typeface="SD_Gothic L" panose="02030504000101010101" pitchFamily="18" charset="-127"/>
                      </a:endParaRPr>
                    </a:p>
                    <a:p>
                      <a:r>
                        <a:rPr lang="en-US" sz="1000" dirty="0" smtClean="0"/>
                        <a:t>20. </a:t>
                      </a:r>
                      <a:r>
                        <a:rPr lang="en-US" altLang="ko-KR" sz="1000" dirty="0" smtClean="0"/>
                        <a:t>Aramark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의 임원진에 대한 본인의 전반적인 믿음과 신뢰를 평가해 주십시오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.*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</a:p>
                    <a:p>
                      <a:r>
                        <a:rPr lang="en-US" sz="1000" dirty="0" smtClean="0"/>
                        <a:t>44. 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본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설문조사의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결과는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유용하게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활용될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것이다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개발 기회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귀하의 학습 및 개발 기회를 평가해 주십시오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 </a:t>
                      </a:r>
                    </a:p>
                    <a:p>
                      <a:pPr lvl="0" algn="l"/>
                      <a:r>
                        <a:rPr lang="en-US" sz="1000" dirty="0" smtClean="0"/>
                        <a:t>18. </a:t>
                      </a:r>
                      <a:r>
                        <a:rPr lang="en-US" altLang="ko-KR" sz="1000" dirty="0" smtClean="0"/>
                        <a:t>Aramark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에서 귀하의 개인적 경력 목표를 달성할 기회를 평가해 주십시오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</a:p>
                    <a:p>
                      <a:pPr lvl="0" algn="l"/>
                      <a:r>
                        <a:rPr lang="en-US" sz="1000" dirty="0" smtClean="0"/>
                        <a:t>38.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자기개발에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관하여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지도를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받고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583">
                <a:tc>
                  <a:txBody>
                    <a:bodyPr/>
                    <a:lstStyle/>
                    <a:p>
                      <a:pPr algn="ctr"/>
                      <a:r>
                        <a:rPr lang="en-US" sz="1000" b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다양성 및 포용력</a:t>
                      </a:r>
                      <a:endParaRPr lang="en-US" sz="1000" b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6. </a:t>
                      </a:r>
                      <a:r>
                        <a:rPr lang="en-US" sz="1000" dirty="0" err="1" smtClean="0"/>
                        <a:t>Aramark는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직원들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간의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다양성을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이해하고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인정한다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7.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전체적으로</a:t>
                      </a:r>
                      <a:r>
                        <a:rPr lang="ko-KR" altLang="en-US" sz="1000" dirty="0" smtClean="0">
                          <a:latin typeface="+mn-lt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altLang="ko-KR" sz="1000" dirty="0" smtClean="0">
                          <a:latin typeface="+mn-lt"/>
                          <a:ea typeface="SD_Gothic L" panose="02030504000101010101" pitchFamily="18" charset="-127"/>
                        </a:rPr>
                        <a:t>Aramark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는 모든 직원들에게 균등한 기회를 보장한다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</a:t>
                      </a:r>
                      <a:endParaRPr lang="en-US" sz="1000" dirty="0" smtClean="0">
                        <a:latin typeface="SD_Gothic L" panose="02030504000101010101" pitchFamily="18" charset="-127"/>
                        <a:ea typeface="SD_Gothic L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77787">
                <a:tc>
                  <a:txBody>
                    <a:bodyPr/>
                    <a:lstStyle/>
                    <a:p>
                      <a:pPr algn="ctr"/>
                      <a:r>
                        <a:rPr lang="en-US" sz="1000" b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직원</a:t>
                      </a:r>
                      <a:r>
                        <a:rPr lang="en-US" sz="1000" b="0" baseline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 몰입도</a:t>
                      </a:r>
                      <a:endParaRPr lang="en-US" sz="1000" b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000" dirty="0" smtClean="0"/>
                        <a:t>3.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Aramark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에서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근무하는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것에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자부심을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느낀다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</a:t>
                      </a:r>
                    </a:p>
                    <a:p>
                      <a:pPr lvl="0" algn="l"/>
                      <a:r>
                        <a:rPr lang="en-US" sz="1000" dirty="0" smtClean="0"/>
                        <a:t>4.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가족이나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친구에게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Aramark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에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입사하도록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추천하고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싶다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 </a:t>
                      </a:r>
                    </a:p>
                    <a:p>
                      <a:pPr lvl="0" algn="l"/>
                      <a:r>
                        <a:rPr lang="en-US" sz="1000" dirty="0" smtClean="0"/>
                        <a:t>5. </a:t>
                      </a:r>
                      <a:r>
                        <a:rPr lang="en-US" altLang="ko-KR" sz="1000" dirty="0" smtClean="0"/>
                        <a:t>Aramark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는 내가 보다 더 노력하도록 동기부여를 한다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 </a:t>
                      </a:r>
                    </a:p>
                    <a:p>
                      <a:pPr lvl="0" algn="l"/>
                      <a:r>
                        <a:rPr lang="en-US" sz="1000" dirty="0" smtClean="0"/>
                        <a:t>29.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회사는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내가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꼭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해야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할 일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이상의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성과를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내도록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동기부여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한다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</a:p>
                    <a:p>
                      <a:pPr lvl="0" algn="l"/>
                      <a:r>
                        <a:rPr lang="en-US" sz="1000" dirty="0" smtClean="0"/>
                        <a:t>45. </a:t>
                      </a:r>
                      <a:r>
                        <a:rPr lang="en-US" sz="1000" dirty="0" err="1" smtClean="0"/>
                        <a:t>Aramark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에서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얼마나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오랫동안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일하고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싶습니까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?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6984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품질</a:t>
                      </a:r>
                      <a:r>
                        <a:rPr 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 및 </a:t>
                      </a:r>
                      <a:r>
                        <a:rPr lang="ko-KR" altLang="en-US" sz="1000" b="0" dirty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고객 중심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14. </a:t>
                      </a:r>
                      <a:r>
                        <a:rPr lang="en-US" sz="1000" dirty="0" err="1" smtClean="0"/>
                        <a:t>Aramark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제공하는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고객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서비스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품질을 평가해 주십시오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  <a:endParaRPr lang="en-US" sz="1000" dirty="0" smtClean="0">
                        <a:latin typeface="SD_Gothic L" panose="02030504000101010101" pitchFamily="18" charset="-127"/>
                        <a:ea typeface="SD_Gothic L" panose="02030504000101010101" pitchFamily="18" charset="-127"/>
                      </a:endParaRPr>
                    </a:p>
                    <a:p>
                      <a:r>
                        <a:rPr lang="en-US" sz="1000" dirty="0" smtClean="0"/>
                        <a:t>15. </a:t>
                      </a:r>
                      <a:r>
                        <a:rPr lang="en-US" sz="1000" dirty="0" err="1" smtClean="0"/>
                        <a:t>Aramark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제공하는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고객사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지원의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품질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(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예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: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대응력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융통성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,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신속성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)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을 평가해 주십시오</a:t>
                      </a:r>
                      <a:r>
                        <a:rPr lang="en-US" altLang="ko-KR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.*</a:t>
                      </a:r>
                      <a:endParaRPr lang="en-US" sz="1000" dirty="0" smtClean="0">
                        <a:latin typeface="SD_Gothic L" panose="02030504000101010101" pitchFamily="18" charset="-127"/>
                        <a:ea typeface="SD_Gothic L" panose="02030504000101010101" pitchFamily="18" charset="-127"/>
                      </a:endParaRPr>
                    </a:p>
                    <a:p>
                      <a:r>
                        <a:rPr lang="en-US" sz="1000" dirty="0" smtClean="0"/>
                        <a:t>30.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ko-KR" alt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우리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팀원들은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높은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수준의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제품과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서비스를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제공하기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위해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최선을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다한다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pPr algn="ctr"/>
                      <a:r>
                        <a:rPr lang="en-US" sz="1000" b="0" smtClean="0">
                          <a:latin typeface="SD_Gothic B" panose="02030504000101010101" pitchFamily="18" charset="-127"/>
                          <a:ea typeface="SD_Gothic B" panose="02030504000101010101" pitchFamily="18" charset="-127"/>
                        </a:rPr>
                        <a:t>존중 및 인정</a:t>
                      </a:r>
                      <a:endParaRPr lang="en-US" sz="1000" b="0" dirty="0">
                        <a:latin typeface="SD_Gothic B" panose="02030504000101010101" pitchFamily="18" charset="-127"/>
                        <a:ea typeface="SD_Gothic B" panose="02030504000101010101" pitchFamily="18" charset="-127"/>
                      </a:endParaRPr>
                    </a:p>
                  </a:txBody>
                  <a:tcPr marL="116058" marR="116058" marT="58029" marB="58029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32. </a:t>
                      </a:r>
                      <a:r>
                        <a:rPr lang="en-US" sz="1000" dirty="0" err="1" smtClean="0"/>
                        <a:t>Aramark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내가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일과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사생활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사이의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균형을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유지할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수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있도록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지원한다.*  </a:t>
                      </a:r>
                    </a:p>
                    <a:p>
                      <a:r>
                        <a:rPr lang="en-US" sz="1000" dirty="0" smtClean="0"/>
                        <a:t>35.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개인으로서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존중받고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 </a:t>
                      </a:r>
                    </a:p>
                    <a:p>
                      <a:r>
                        <a:rPr lang="en-US" sz="1000" dirty="0" smtClean="0"/>
                        <a:t>36.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내가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일을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잘하면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인정을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받는다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  </a:t>
                      </a:r>
                    </a:p>
                    <a:p>
                      <a:r>
                        <a:rPr lang="en-US" sz="1000" dirty="0" smtClean="0"/>
                        <a:t>37.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나는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업무상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기여한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바에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대하여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인정받고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있다고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 </a:t>
                      </a:r>
                      <a:r>
                        <a:rPr lang="en-US" sz="1000" dirty="0" err="1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느낀다</a:t>
                      </a:r>
                      <a:r>
                        <a:rPr lang="en-US" sz="1000" dirty="0" smtClean="0">
                          <a:latin typeface="SD_Gothic L" panose="02030504000101010101" pitchFamily="18" charset="-127"/>
                          <a:ea typeface="SD_Gothic L" panose="02030504000101010101" pitchFamily="18" charset="-127"/>
                        </a:rPr>
                        <a:t>.</a:t>
                      </a:r>
                    </a:p>
                  </a:txBody>
                  <a:tcPr marL="100779" marR="100779" marT="50390" marB="5039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0100" y="6504156"/>
            <a:ext cx="6673362" cy="290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70" tIns="50935" rIns="101870" bIns="50935" rtlCol="0" anchor="t"/>
          <a:lstStyle/>
          <a:p>
            <a:pPr>
              <a:defRPr sz="1000"/>
            </a:pPr>
            <a:r>
              <a:rPr lang="en-US" sz="9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참고</a:t>
            </a:r>
            <a:r>
              <a:rPr lang="en-US" sz="9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: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항목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텍스트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뒤에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별표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표시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(*)가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붙은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질문은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온라인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설문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조사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대상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직원들에게만</a:t>
            </a:r>
            <a:r>
              <a:rPr lang="en-U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r>
              <a:rPr lang="en-US" sz="9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질문하였습니다</a:t>
            </a:r>
            <a:r>
              <a:rPr lang="en-US" sz="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.</a:t>
            </a:r>
            <a:r>
              <a:rPr lang="en-US" sz="700" dirty="0" smtClean="0">
                <a:solidFill>
                  <a:schemeClr val="tx1"/>
                </a:solidFill>
                <a:latin typeface="SD_Gothic L" panose="02030504000101010101" pitchFamily="18" charset="-127"/>
                <a:ea typeface="SD_Gothic L" panose="02030504000101010101" pitchFamily="18" charset="-127"/>
                <a:cs typeface="Arial" pitchFamily="34" charset="0"/>
              </a:rPr>
              <a:t> </a:t>
            </a: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latin typeface="SD_Gothic L" panose="02030504000101010101" pitchFamily="18" charset="-127"/>
              <a:ea typeface="SD_Gothic L" panose="02030504000101010101" pitchFamily="18" charset="-127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43761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LAUNCH_URL" val="presentation.html"/>
  <p:tag name="ARTICULATE_LMS" val="0"/>
  <p:tag name="ARTICULATE_LOGO" val="(None selected)"/>
  <p:tag name="ARTICULATE_META_COURSE_ID" val="5gSs4lPfzaU_course_id"/>
  <p:tag name="ARTICULATE_META_COURSE_VERSION_SET" val="True"/>
  <p:tag name="ARTICULATE_META_NAME_SET" val="True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" val="(None selected)"/>
  <p:tag name="ARTICULATE_PRESENTER_GUID" val="9869030842"/>
  <p:tag name="ARTICULATE_PRESENTER_VERSION" val="7"/>
  <p:tag name="ARTICULATE_PROJECT_CHECK" val="0"/>
  <p:tag name="ARTICULATE_REFERENCE_1" val="Z:\InstructionalDesign\templates and settings\Articulate\Interface Help\Articulate 2013\help_v8_resources.pdf"/>
  <p:tag name="ARTICULATE_REFERENCE_COUNT" val="1"/>
  <p:tag name="ARTICULATE_REFERENCE_TITLE_1" val="help_v8_resources"/>
  <p:tag name="ARTICULATE_REFERENCE_TYPE_1" val="1"/>
  <p:tag name="ARTICULATE_TEMPLATE" val="Restricted"/>
  <p:tag name="ARTICULATE_TEMPLATE_GUID" val="ad2dcc11-8668-4370-8da9-71cfcb842517"/>
  <p:tag name="ARTICULATE_USED_PAGE_ORIENTATION" val="1"/>
  <p:tag name="ARTICULATE_USED_PAGE_SIZE" val="1"/>
  <p:tag name="AS_NET" val="4.0.30319.18444"/>
  <p:tag name="AS_OS" val="Microsoft Windows NT 6.1.7601 Service Pack 1"/>
  <p:tag name="AS_RELEASE_DATE" val="2016.01.27"/>
  <p:tag name="AS_TITLE" val="Aspose.Slides for .NET 4.0 Client Profile"/>
  <p:tag name="AS_VERSION" val="16.1.0.0"/>
  <p:tag name="LASTPUBLISHED" val="C:\Users\bowersl1\Desktop\eLearning_Template.v12_RGB_234-0-42\player.html"/>
  <p:tag name="LAUNCHINNEWWINDOW" val="0"/>
  <p:tag name="PRESENTATION_PLAYLIST_COUNT" val="0"/>
  <p:tag name="PRESENTATION_PRESENTER_SLIDE_LEVEL" val="0"/>
  <p:tag name="PRESENTER_PREVIEW_MODE" val="0"/>
  <p:tag name="PRESENTER_PREVIEW_MODE_REFRESH" val="0"/>
  <p:tag name="PRESENTER_PREVIEW_START" val="1"/>
  <p:tag name="TAG_BACKING_FORM_KEY" val="269436-c:\users\bellamyv\desktop\employee engagement fundamentals 2016\engagement fundamentals draft 050416.pptx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owersl1\AppData\Local\Temp\articulate\presenter\imgtemp\GW59Zel9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9739</TotalTime>
  <Words>1638</Words>
  <Application>Microsoft Office PowerPoint</Application>
  <PresentationFormat>On-screen Show (4:3)</PresentationFormat>
  <Paragraphs>224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Calibri</vt:lpstr>
      <vt:lpstr>Helvetica</vt:lpstr>
      <vt:lpstr>SD_Gothic B</vt:lpstr>
      <vt:lpstr>SD_Gothic L</vt:lpstr>
      <vt:lpstr>Wingdings</vt:lpstr>
      <vt:lpstr>Office Theme</vt:lpstr>
      <vt:lpstr>PowerPoint Presentation</vt:lpstr>
      <vt:lpstr>몰입도 조사 목표</vt:lpstr>
      <vt:lpstr>몰입도 조사 과정</vt:lpstr>
      <vt:lpstr>직원 효율성 프레임워크</vt:lpstr>
      <vt:lpstr>결과의 이해</vt:lpstr>
      <vt:lpstr>관리자</vt:lpstr>
      <vt:lpstr>액션 플랜 </vt:lpstr>
      <vt:lpstr>부록</vt:lpstr>
      <vt:lpstr>조사 영역 및 질문</vt:lpstr>
      <vt:lpstr>조사 영역 및 질문</vt:lpstr>
    </vt:vector>
  </TitlesOfParts>
  <Manager/>
  <Company>DraftFCB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Mazzei</dc:creator>
  <cp:lastModifiedBy>Palumbo, Kathleen</cp:lastModifiedBy>
  <cp:revision>849</cp:revision>
  <cp:lastPrinted>2013-11-08T14:29:41Z</cp:lastPrinted>
  <dcterms:created xsi:type="dcterms:W3CDTF">2013-11-08T14:26:32Z</dcterms:created>
  <dcterms:modified xsi:type="dcterms:W3CDTF">2019-06-17T19:30:08Z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B830EB84-DE08-4974-9B18-EA61650E414C</vt:lpwstr>
  </property>
  <property fmtid="{D5CDD505-2E9C-101B-9397-08002B2CF9AE}" pid="3" name="ArticulatePath">
    <vt:lpwstr>eLearning_Template.v6_01282014_EngageHelp</vt:lpwstr>
  </property>
  <property fmtid="{D5CDD505-2E9C-101B-9397-08002B2CF9AE}" pid="4" name="ArticulateProjectFull">
    <vt:lpwstr>C:\Users\bellamyv\Desktop\Engagement Action Planning\Engagement Action Planning.ppta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</Properties>
</file>